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handoutMasterIdLst>
    <p:handoutMasterId r:id="rId62"/>
  </p:handoutMasterIdLst>
  <p:sldIdLst>
    <p:sldId id="289" r:id="rId2"/>
    <p:sldId id="340" r:id="rId3"/>
    <p:sldId id="258" r:id="rId4"/>
    <p:sldId id="348" r:id="rId5"/>
    <p:sldId id="352" r:id="rId6"/>
    <p:sldId id="1416" r:id="rId7"/>
    <p:sldId id="1417" r:id="rId8"/>
    <p:sldId id="1418" r:id="rId9"/>
    <p:sldId id="1429" r:id="rId10"/>
    <p:sldId id="732" r:id="rId11"/>
    <p:sldId id="737" r:id="rId12"/>
    <p:sldId id="282" r:id="rId13"/>
    <p:sldId id="269" r:id="rId14"/>
    <p:sldId id="329" r:id="rId15"/>
    <p:sldId id="729" r:id="rId16"/>
    <p:sldId id="342" r:id="rId17"/>
    <p:sldId id="316" r:id="rId18"/>
    <p:sldId id="742" r:id="rId19"/>
    <p:sldId id="1420" r:id="rId20"/>
    <p:sldId id="743" r:id="rId21"/>
    <p:sldId id="1402" r:id="rId22"/>
    <p:sldId id="718" r:id="rId23"/>
    <p:sldId id="719" r:id="rId24"/>
    <p:sldId id="309" r:id="rId25"/>
    <p:sldId id="735" r:id="rId26"/>
    <p:sldId id="1406" r:id="rId27"/>
    <p:sldId id="1407" r:id="rId28"/>
    <p:sldId id="1408" r:id="rId29"/>
    <p:sldId id="1404" r:id="rId30"/>
    <p:sldId id="730" r:id="rId31"/>
    <p:sldId id="733" r:id="rId32"/>
    <p:sldId id="738" r:id="rId33"/>
    <p:sldId id="1414" r:id="rId34"/>
    <p:sldId id="1415" r:id="rId35"/>
    <p:sldId id="741" r:id="rId36"/>
    <p:sldId id="740" r:id="rId37"/>
    <p:sldId id="1430" r:id="rId38"/>
    <p:sldId id="739" r:id="rId39"/>
    <p:sldId id="1410" r:id="rId40"/>
    <p:sldId id="1425" r:id="rId41"/>
    <p:sldId id="1428" r:id="rId42"/>
    <p:sldId id="1422" r:id="rId43"/>
    <p:sldId id="734" r:id="rId44"/>
    <p:sldId id="723" r:id="rId45"/>
    <p:sldId id="322" r:id="rId46"/>
    <p:sldId id="349" r:id="rId47"/>
    <p:sldId id="726" r:id="rId48"/>
    <p:sldId id="727" r:id="rId49"/>
    <p:sldId id="335" r:id="rId50"/>
    <p:sldId id="346" r:id="rId51"/>
    <p:sldId id="330" r:id="rId52"/>
    <p:sldId id="347" r:id="rId53"/>
    <p:sldId id="355" r:id="rId54"/>
    <p:sldId id="358" r:id="rId55"/>
    <p:sldId id="359" r:id="rId56"/>
    <p:sldId id="334" r:id="rId57"/>
    <p:sldId id="353" r:id="rId58"/>
    <p:sldId id="333" r:id="rId59"/>
    <p:sldId id="292" r:id="rId60"/>
  </p:sldIdLst>
  <p:sldSz cx="9144000" cy="6858000" type="screen4x3"/>
  <p:notesSz cx="6858000" cy="92964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3B000"/>
    <a:srgbClr val="A8E5FE"/>
    <a:srgbClr val="094895"/>
    <a:srgbClr val="083D7E"/>
    <a:srgbClr val="E7B87F"/>
    <a:srgbClr val="DFC59B"/>
    <a:srgbClr val="46F0EC"/>
    <a:srgbClr val="99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3" autoAdjust="0"/>
    <p:restoredTop sz="86327" autoAdjust="0"/>
  </p:normalViewPr>
  <p:slideViewPr>
    <p:cSldViewPr>
      <p:cViewPr varScale="1">
        <p:scale>
          <a:sx n="117" d="100"/>
          <a:sy n="117" d="100"/>
        </p:scale>
        <p:origin x="1040" y="168"/>
      </p:cViewPr>
      <p:guideLst>
        <p:guide orient="horz" pos="2160"/>
        <p:guide pos="2880"/>
      </p:guideLst>
    </p:cSldViewPr>
  </p:slideViewPr>
  <p:outlineViewPr>
    <p:cViewPr>
      <p:scale>
        <a:sx n="20" d="100"/>
        <a:sy n="20"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99" d="100"/>
          <a:sy n="99" d="100"/>
        </p:scale>
        <p:origin x="357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52CB2568-2BC6-DA4F-8E13-B88C5CC1B2BD}" type="datetimeFigureOut">
              <a:rPr lang="en-US" smtClean="0"/>
              <a:t>9/30/19</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22777416-B33A-0143-8DE2-1A1C4C60BFC6}" type="slidenum">
              <a:rPr lang="en-US" smtClean="0"/>
              <a:t>‹#›</a:t>
            </a:fld>
            <a:endParaRPr lang="en-US"/>
          </a:p>
        </p:txBody>
      </p:sp>
    </p:spTree>
    <p:extLst>
      <p:ext uri="{BB962C8B-B14F-4D97-AF65-F5344CB8AC3E}">
        <p14:creationId xmlns:p14="http://schemas.microsoft.com/office/powerpoint/2010/main" val="2219836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4099" name="Rectangle 3"/>
          <p:cNvSpPr>
            <a:spLocks noGrp="1" noChangeArrowheads="1"/>
          </p:cNvSpPr>
          <p:nvPr>
            <p:ph type="dt" idx="1"/>
          </p:nvPr>
        </p:nvSpPr>
        <p:spPr bwMode="auto">
          <a:xfrm>
            <a:off x="3884613"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4100"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416425"/>
            <a:ext cx="54864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829675"/>
            <a:ext cx="2971800"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4103" name="Rectangle 7"/>
          <p:cNvSpPr>
            <a:spLocks noGrp="1" noChangeArrowheads="1"/>
          </p:cNvSpPr>
          <p:nvPr>
            <p:ph type="sldNum" sz="quarter" idx="5"/>
          </p:nvPr>
        </p:nvSpPr>
        <p:spPr bwMode="auto">
          <a:xfrm>
            <a:off x="3884613" y="8829675"/>
            <a:ext cx="2971800"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5450C2A2-47DF-420F-9BC9-8E03C333D62E}" type="slidenum">
              <a:rPr lang="en-US"/>
              <a:pPr/>
              <a:t>‹#›</a:t>
            </a:fld>
            <a:endParaRPr lang="en-US"/>
          </a:p>
        </p:txBody>
      </p:sp>
    </p:spTree>
    <p:extLst>
      <p:ext uri="{BB962C8B-B14F-4D97-AF65-F5344CB8AC3E}">
        <p14:creationId xmlns:p14="http://schemas.microsoft.com/office/powerpoint/2010/main" val="3939863963"/>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50C2A2-47DF-420F-9BC9-8E03C333D62E}" type="slidenum">
              <a:rPr lang="en-US" smtClean="0"/>
              <a:pPr/>
              <a:t>2</a:t>
            </a:fld>
            <a:endParaRPr lang="en-US"/>
          </a:p>
        </p:txBody>
      </p:sp>
    </p:spTree>
    <p:extLst>
      <p:ext uri="{BB962C8B-B14F-4D97-AF65-F5344CB8AC3E}">
        <p14:creationId xmlns:p14="http://schemas.microsoft.com/office/powerpoint/2010/main" val="703980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objective that is about preferences, the constraints enforce hard requirements. They enforce certain properties on local and global structure of the resulting subgraphs. </a:t>
            </a:r>
          </a:p>
          <a:p>
            <a:endParaRPr lang="en-US" dirty="0"/>
          </a:p>
          <a:p>
            <a:endParaRPr lang="en-US" dirty="0"/>
          </a:p>
          <a:p>
            <a:r>
              <a:rPr lang="en-US" dirty="0"/>
              <a:t>On the structural side, we want it to be connected, you want to cover the questions, </a:t>
            </a:r>
          </a:p>
          <a:p>
            <a:r>
              <a:rPr lang="en-US" dirty="0"/>
              <a:t>Or if you’re using parallel evidence proof structure, you have to use the cells that have similar signatures/headers.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23</a:t>
            </a:fld>
            <a:endParaRPr lang="en-US"/>
          </a:p>
        </p:txBody>
      </p:sp>
    </p:spTree>
    <p:extLst>
      <p:ext uri="{BB962C8B-B14F-4D97-AF65-F5344CB8AC3E}">
        <p14:creationId xmlns:p14="http://schemas.microsoft.com/office/powerpoint/2010/main" val="1344285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25</a:t>
            </a:fld>
            <a:endParaRPr lang="en-US"/>
          </a:p>
        </p:txBody>
      </p:sp>
    </p:spTree>
    <p:extLst>
      <p:ext uri="{BB962C8B-B14F-4D97-AF65-F5344CB8AC3E}">
        <p14:creationId xmlns:p14="http://schemas.microsoft.com/office/powerpoint/2010/main" val="3739593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30</a:t>
            </a:fld>
            <a:endParaRPr lang="en-US"/>
          </a:p>
        </p:txBody>
      </p:sp>
    </p:spTree>
    <p:extLst>
      <p:ext uri="{BB962C8B-B14F-4D97-AF65-F5344CB8AC3E}">
        <p14:creationId xmlns:p14="http://schemas.microsoft.com/office/powerpoint/2010/main" val="2253781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our intellectual contribution?</a:t>
            </a:r>
          </a:p>
          <a:p>
            <a:r>
              <a:rPr lang="en-US" dirty="0"/>
              <a:t>   Answering REAL questions, AS WRITTEN, spanning a WIDE VARIETY OF PROBLEMS</a:t>
            </a:r>
          </a:p>
          <a:p>
            <a:r>
              <a:rPr lang="en-US" dirty="0"/>
              <a:t>   A FAMILY OF METHODS for bringing KNOWLEDGE to bear on these PROBLEMS</a:t>
            </a:r>
          </a:p>
          <a:p>
            <a:r>
              <a:rPr lang="en-US" dirty="0"/>
              <a:t>   </a:t>
            </a:r>
          </a:p>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33</a:t>
            </a:fld>
            <a:endParaRPr lang="en-US"/>
          </a:p>
        </p:txBody>
      </p:sp>
    </p:spTree>
    <p:extLst>
      <p:ext uri="{BB962C8B-B14F-4D97-AF65-F5344CB8AC3E}">
        <p14:creationId xmlns:p14="http://schemas.microsoft.com/office/powerpoint/2010/main" val="3300596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our intellectual contribution?</a:t>
            </a:r>
          </a:p>
          <a:p>
            <a:r>
              <a:rPr lang="en-US" dirty="0"/>
              <a:t>   Answering REAL questions, AS WRITTEN, spanning a WIDE VARIETY OF PROBLEMS</a:t>
            </a:r>
          </a:p>
          <a:p>
            <a:r>
              <a:rPr lang="en-US" dirty="0"/>
              <a:t>   A FAMILY OF METHODS for bringing KNOWLEDGE to bear on these PROBLEMS</a:t>
            </a:r>
          </a:p>
          <a:p>
            <a:r>
              <a:rPr lang="en-US" dirty="0"/>
              <a:t>   </a:t>
            </a:r>
          </a:p>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34</a:t>
            </a:fld>
            <a:endParaRPr lang="en-US"/>
          </a:p>
        </p:txBody>
      </p:sp>
    </p:spTree>
    <p:extLst>
      <p:ext uri="{BB962C8B-B14F-4D97-AF65-F5344CB8AC3E}">
        <p14:creationId xmlns:p14="http://schemas.microsoft.com/office/powerpoint/2010/main" val="2908608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38</a:t>
            </a:fld>
            <a:endParaRPr lang="en-US"/>
          </a:p>
        </p:txBody>
      </p:sp>
    </p:spTree>
    <p:extLst>
      <p:ext uri="{BB962C8B-B14F-4D97-AF65-F5344CB8AC3E}">
        <p14:creationId xmlns:p14="http://schemas.microsoft.com/office/powerpoint/2010/main" val="3505078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39</a:t>
            </a:fld>
            <a:endParaRPr lang="en-US"/>
          </a:p>
        </p:txBody>
      </p:sp>
    </p:spTree>
    <p:extLst>
      <p:ext uri="{BB962C8B-B14F-4D97-AF65-F5344CB8AC3E}">
        <p14:creationId xmlns:p14="http://schemas.microsoft.com/office/powerpoint/2010/main" val="218697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40</a:t>
            </a:fld>
            <a:endParaRPr lang="en-US"/>
          </a:p>
        </p:txBody>
      </p:sp>
    </p:spTree>
    <p:extLst>
      <p:ext uri="{BB962C8B-B14F-4D97-AF65-F5344CB8AC3E}">
        <p14:creationId xmlns:p14="http://schemas.microsoft.com/office/powerpoint/2010/main" val="2652501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0C2A2-47DF-420F-9BC9-8E03C333D62E}" type="slidenum">
              <a:rPr lang="en-US" smtClean="0"/>
              <a:pPr/>
              <a:t>41</a:t>
            </a:fld>
            <a:endParaRPr lang="en-US"/>
          </a:p>
        </p:txBody>
      </p:sp>
    </p:spTree>
    <p:extLst>
      <p:ext uri="{BB962C8B-B14F-4D97-AF65-F5344CB8AC3E}">
        <p14:creationId xmlns:p14="http://schemas.microsoft.com/office/powerpoint/2010/main" val="2835729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conversation with your futuristic natural language assistant.</a:t>
            </a:r>
          </a:p>
          <a:p>
            <a:r>
              <a:rPr lang="en-US" dirty="0"/>
              <a:t>You ask your system: .... </a:t>
            </a:r>
          </a:p>
          <a:p>
            <a:r>
              <a:rPr lang="en-US" dirty="0"/>
              <a:t>And it responds by giving a few options. So far, so good, since we have really good retrieval systems that work based on shallow keywords. </a:t>
            </a:r>
          </a:p>
          <a:p>
            <a:endParaRPr lang="en-US" dirty="0"/>
          </a:p>
          <a:p>
            <a:r>
              <a:rPr lang="en-US" dirty="0"/>
              <a:t>But then you remember that you have to specify something else about your order.</a:t>
            </a:r>
          </a:p>
          <a:p>
            <a:r>
              <a:rPr lang="en-US" dirty="0"/>
              <a:t> For instance you say ..... </a:t>
            </a:r>
          </a:p>
          <a:p>
            <a:endParaRPr lang="en-US" dirty="0"/>
          </a:p>
          <a:p>
            <a:r>
              <a:rPr lang="en-US" dirty="0"/>
              <a:t>But how would you go about teaching a machine what “peanut allergy” is and what to do in such situations. </a:t>
            </a:r>
          </a:p>
          <a:p>
            <a:r>
              <a:rPr lang="en-US" dirty="0"/>
              <a:t>Would you annotate a big pile of training data, in order to teach a machine about “peanut allergy”? </a:t>
            </a:r>
          </a:p>
          <a:p>
            <a:r>
              <a:rPr lang="en-US" dirty="0"/>
              <a:t>Would that generalize, because there are many other similar phrases that can be used here, instead of peanut allergy. </a:t>
            </a:r>
          </a:p>
          <a:p>
            <a:endParaRPr lang="en-US" dirty="0"/>
          </a:p>
          <a:p>
            <a:r>
              <a:rPr lang="en-US" dirty="0"/>
              <a:t>=================</a:t>
            </a:r>
          </a:p>
          <a:p>
            <a:r>
              <a:rPr lang="en-US" dirty="0"/>
              <a:t>Even if you do so, I can replace this last query with many other possible replies, each of which require a particular way to address. For instance I can say ...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44</a:t>
            </a:fld>
            <a:endParaRPr lang="en-US"/>
          </a:p>
        </p:txBody>
      </p:sp>
    </p:spTree>
    <p:extLst>
      <p:ext uri="{BB962C8B-B14F-4D97-AF65-F5344CB8AC3E}">
        <p14:creationId xmlns:p14="http://schemas.microsoft.com/office/powerpoint/2010/main" val="225191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3" name="Google Shape;113;p3:notes"/>
          <p:cNvSpPr txBox="1">
            <a:spLocks noGrp="1"/>
          </p:cNvSpPr>
          <p:nvPr>
            <p:ph type="body" idx="1"/>
          </p:nvPr>
        </p:nvSpPr>
        <p:spPr>
          <a:xfrm>
            <a:off x="685800" y="4415790"/>
            <a:ext cx="5486400" cy="418338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15000"/>
              </a:lnSpc>
              <a:spcBef>
                <a:spcPts val="0"/>
              </a:spcBef>
              <a:spcAft>
                <a:spcPts val="0"/>
              </a:spcAft>
              <a:buNone/>
            </a:pPr>
            <a:r>
              <a:rPr lang="en-US" sz="1200" b="0" i="0" u="none" strike="noStrike" cap="none" dirty="0">
                <a:solidFill>
                  <a:schemeClr val="dk1"/>
                </a:solidFill>
                <a:latin typeface="Arial"/>
                <a:ea typeface="Arial"/>
                <a:cs typeface="Arial"/>
                <a:sym typeface="Arial"/>
              </a:rPr>
              <a:t>mission is to contribute to humanity through high-impact AI research and engineering</a:t>
            </a:r>
            <a:endParaRPr dirty="0"/>
          </a:p>
          <a:p>
            <a:pPr marL="457200" marR="0" lvl="0" indent="-298450" algn="l" rtl="0">
              <a:lnSpc>
                <a:spcPct val="115000"/>
              </a:lnSpc>
              <a:spcBef>
                <a:spcPts val="0"/>
              </a:spcBef>
              <a:spcAft>
                <a:spcPts val="0"/>
              </a:spcAft>
              <a:buNone/>
            </a:pPr>
            <a:r>
              <a:rPr lang="en-US" sz="1200" b="0" i="0" u="none" strike="noStrike" cap="none" dirty="0">
                <a:solidFill>
                  <a:schemeClr val="dk1"/>
                </a:solidFill>
                <a:latin typeface="Arial"/>
                <a:ea typeface="Arial"/>
                <a:cs typeface="Arial"/>
                <a:sym typeface="Arial"/>
              </a:rPr>
              <a:t>what are those projects? (next slide)</a:t>
            </a:r>
            <a:endParaRPr dirty="0"/>
          </a:p>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3122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45</a:t>
            </a:fld>
            <a:endParaRPr lang="en-US"/>
          </a:p>
        </p:txBody>
      </p:sp>
    </p:spTree>
    <p:extLst>
      <p:ext uri="{BB962C8B-B14F-4D97-AF65-F5344CB8AC3E}">
        <p14:creationId xmlns:p14="http://schemas.microsoft.com/office/powerpoint/2010/main" val="2015228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of Pete’s slides. He said he needs</a:t>
            </a:r>
            <a:r>
              <a:rPr lang="en-US" baseline="0" dirty="0"/>
              <a:t> to cut them down and will discuss with you at 1pm today. – Kelli 6/4</a:t>
            </a:r>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46</a:t>
            </a:fld>
            <a:endParaRPr lang="en-US"/>
          </a:p>
        </p:txBody>
      </p:sp>
    </p:spTree>
    <p:extLst>
      <p:ext uri="{BB962C8B-B14F-4D97-AF65-F5344CB8AC3E}">
        <p14:creationId xmlns:p14="http://schemas.microsoft.com/office/powerpoint/2010/main" val="3804826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47</a:t>
            </a:fld>
            <a:endParaRPr lang="en-US"/>
          </a:p>
        </p:txBody>
      </p:sp>
    </p:spTree>
    <p:extLst>
      <p:ext uri="{BB962C8B-B14F-4D97-AF65-F5344CB8AC3E}">
        <p14:creationId xmlns:p14="http://schemas.microsoft.com/office/powerpoint/2010/main" val="1400478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48</a:t>
            </a:fld>
            <a:endParaRPr lang="en-US"/>
          </a:p>
        </p:txBody>
      </p:sp>
    </p:spTree>
    <p:extLst>
      <p:ext uri="{BB962C8B-B14F-4D97-AF65-F5344CB8AC3E}">
        <p14:creationId xmlns:p14="http://schemas.microsoft.com/office/powerpoint/2010/main" val="306164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charset="0"/>
              <a:buChar char="•"/>
            </a:pPr>
            <a:r>
              <a:rPr lang="en-US" sz="1200" b="0" i="0" kern="1200" dirty="0">
                <a:solidFill>
                  <a:schemeClr val="tx1"/>
                </a:solidFill>
                <a:effectLst/>
                <a:latin typeface="+mn-lt"/>
                <a:ea typeface="+mn-ea"/>
                <a:cs typeface="+mn-cs"/>
              </a:rPr>
              <a:t>This example requires a bit more reasoning, and none of the participants’ models got</a:t>
            </a:r>
            <a:r>
              <a:rPr lang="en-US" sz="1200" b="0" i="0" kern="1200" baseline="0" dirty="0">
                <a:solidFill>
                  <a:schemeClr val="tx1"/>
                </a:solidFill>
                <a:effectLst/>
                <a:latin typeface="+mn-lt"/>
                <a:ea typeface="+mn-ea"/>
                <a:cs typeface="+mn-cs"/>
              </a:rPr>
              <a:t> it right</a:t>
            </a:r>
            <a:r>
              <a:rPr lang="en-US" sz="1200" b="0" i="0" kern="1200" dirty="0">
                <a:solidFill>
                  <a:schemeClr val="tx1"/>
                </a:solidFill>
                <a:effectLst/>
                <a:latin typeface="+mn-lt"/>
                <a:ea typeface="+mn-ea"/>
                <a:cs typeface="+mn-cs"/>
              </a:rPr>
              <a:t>. </a:t>
            </a:r>
          </a:p>
          <a:p>
            <a:pPr marL="171450" indent="-171450" fontAlgn="base">
              <a:buFont typeface="Arial" charset="0"/>
              <a:buChar char="•"/>
            </a:pPr>
            <a:r>
              <a:rPr lang="en-US" sz="1200" b="0" i="0" kern="1200" dirty="0">
                <a:solidFill>
                  <a:schemeClr val="tx1"/>
                </a:solidFill>
                <a:effectLst/>
                <a:latin typeface="+mn-lt"/>
                <a:ea typeface="+mn-ea"/>
                <a:cs typeface="+mn-cs"/>
              </a:rPr>
              <a:t>READ</a:t>
            </a:r>
            <a:r>
              <a:rPr lang="en-US" sz="1200" b="0" i="0" kern="1200" baseline="0" dirty="0">
                <a:solidFill>
                  <a:schemeClr val="tx1"/>
                </a:solidFill>
                <a:effectLst/>
                <a:latin typeface="+mn-lt"/>
                <a:ea typeface="+mn-ea"/>
                <a:cs typeface="+mn-cs"/>
              </a:rPr>
              <a:t> QUESTION</a:t>
            </a:r>
            <a:endParaRPr lang="en-US" sz="1200" b="0" i="0" kern="1200" dirty="0">
              <a:solidFill>
                <a:schemeClr val="tx1"/>
              </a:solidFill>
              <a:effectLst/>
              <a:latin typeface="+mn-lt"/>
              <a:ea typeface="+mn-ea"/>
              <a:cs typeface="+mn-cs"/>
            </a:endParaRPr>
          </a:p>
          <a:p>
            <a:pPr marL="171450" indent="-171450" fontAlgn="base">
              <a:buFont typeface="Arial" charset="0"/>
              <a:buChar char="•"/>
            </a:pPr>
            <a:r>
              <a:rPr lang="en-US" sz="1200" b="0" i="0" kern="1200" dirty="0">
                <a:solidFill>
                  <a:schemeClr val="tx1"/>
                </a:solidFill>
                <a:effectLst/>
                <a:latin typeface="+mn-lt"/>
                <a:ea typeface="+mn-ea"/>
                <a:cs typeface="+mn-cs"/>
              </a:rPr>
              <a:t>This question requires you to consider</a:t>
            </a:r>
            <a:r>
              <a:rPr lang="en-US" sz="1200" b="0" i="0" kern="1200" baseline="0" dirty="0">
                <a:solidFill>
                  <a:schemeClr val="tx1"/>
                </a:solidFill>
                <a:effectLst/>
                <a:latin typeface="+mn-lt"/>
                <a:ea typeface="+mn-ea"/>
                <a:cs typeface="+mn-cs"/>
              </a:rPr>
              <a:t> the process by which earthquakes occur and what this might mean for the planet itself.</a:t>
            </a:r>
          </a:p>
          <a:p>
            <a:pPr marL="171450" indent="-171450" fontAlgn="base">
              <a:buFont typeface="Arial" charset="0"/>
              <a:buChar char="•"/>
            </a:pPr>
            <a:r>
              <a:rPr lang="en-US" sz="1200" b="0" i="0" kern="1200" baseline="0" dirty="0">
                <a:solidFill>
                  <a:schemeClr val="tx1"/>
                </a:solidFill>
                <a:effectLst/>
                <a:latin typeface="+mn-lt"/>
                <a:ea typeface="+mn-ea"/>
                <a:cs typeface="+mn-cs"/>
              </a:rPr>
              <a:t>What does Aristo choose? </a:t>
            </a:r>
          </a:p>
          <a:p>
            <a:pPr marL="171450" indent="-171450" fontAlgn="base">
              <a:buFont typeface="Arial" charset="0"/>
              <a:buChar char="•"/>
            </a:pPr>
            <a:r>
              <a:rPr lang="en-US" sz="1200" b="0" i="0" kern="1200" baseline="0" dirty="0">
                <a:solidFill>
                  <a:schemeClr val="tx1"/>
                </a:solidFill>
                <a:effectLst/>
                <a:latin typeface="+mn-lt"/>
                <a:ea typeface="+mn-ea"/>
                <a:cs typeface="+mn-cs"/>
              </a:rPr>
              <a:t>Aristo goes for option C, Dinosaurs became extinct about 65 million years ago.</a:t>
            </a:r>
          </a:p>
        </p:txBody>
      </p:sp>
      <p:sp>
        <p:nvSpPr>
          <p:cNvPr id="4" name="Slide Number Placeholder 3"/>
          <p:cNvSpPr>
            <a:spLocks noGrp="1"/>
          </p:cNvSpPr>
          <p:nvPr>
            <p:ph type="sldNum" sz="quarter" idx="10"/>
          </p:nvPr>
        </p:nvSpPr>
        <p:spPr/>
        <p:txBody>
          <a:bodyPr/>
          <a:lstStyle/>
          <a:p>
            <a:fld id="{D06A8020-2A55-411B-A7E3-33D0C1424D01}" type="slidenum">
              <a:rPr lang="en-US" smtClean="0"/>
              <a:t>49</a:t>
            </a:fld>
            <a:endParaRPr lang="en-US"/>
          </a:p>
        </p:txBody>
      </p:sp>
    </p:spTree>
    <p:extLst>
      <p:ext uri="{BB962C8B-B14F-4D97-AF65-F5344CB8AC3E}">
        <p14:creationId xmlns:p14="http://schemas.microsoft.com/office/powerpoint/2010/main" val="3711760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fontAlgn="base">
              <a:buFont typeface="Arial" charset="0"/>
              <a:buChar char="•"/>
            </a:pPr>
            <a:r>
              <a:rPr lang="en-US" sz="1200" b="0" i="0" kern="1200" dirty="0">
                <a:solidFill>
                  <a:schemeClr val="tx1"/>
                </a:solidFill>
                <a:effectLst/>
                <a:latin typeface="+mn-lt"/>
                <a:ea typeface="+mn-ea"/>
                <a:cs typeface="+mn-cs"/>
              </a:rPr>
              <a:t>Aristo chooses this answer because it finds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extremely strong support for this statement from our various</a:t>
            </a:r>
            <a:r>
              <a:rPr lang="en-US" sz="1200" b="0" i="0" kern="1200" baseline="0" dirty="0">
                <a:solidFill>
                  <a:schemeClr val="tx1"/>
                </a:solidFill>
                <a:effectLst/>
                <a:latin typeface="+mn-lt"/>
                <a:ea typeface="+mn-ea"/>
                <a:cs typeface="+mn-cs"/>
              </a:rPr>
              <a:t> sources of science text. </a:t>
            </a:r>
          </a:p>
          <a:p>
            <a:pPr marL="171450" indent="-171450" fontAlgn="base">
              <a:buFont typeface="Arial" charset="0"/>
              <a:buChar char="•"/>
            </a:pPr>
            <a:r>
              <a:rPr lang="en-US" sz="1200" b="0" i="0" kern="1200" baseline="0" dirty="0">
                <a:solidFill>
                  <a:schemeClr val="tx1"/>
                </a:solidFill>
                <a:effectLst/>
                <a:latin typeface="+mn-lt"/>
                <a:ea typeface="+mn-ea"/>
                <a:cs typeface="+mn-cs"/>
              </a:rPr>
              <a:t>This statement about dinosaurs is in fact true, so it’s an especially tricky task to recognize that while it may be true, it’s not relevant to the concept the question is addressing.</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D06A8020-2A55-411B-A7E3-33D0C1424D01}" type="slidenum">
              <a:rPr lang="en-US" smtClean="0"/>
              <a:t>50</a:t>
            </a:fld>
            <a:endParaRPr lang="en-US"/>
          </a:p>
        </p:txBody>
      </p:sp>
    </p:spTree>
    <p:extLst>
      <p:ext uri="{BB962C8B-B14F-4D97-AF65-F5344CB8AC3E}">
        <p14:creationId xmlns:p14="http://schemas.microsoft.com/office/powerpoint/2010/main" val="3865764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dirty="0"/>
              <a:t>Here’s an example none of the challenge</a:t>
            </a:r>
            <a:r>
              <a:rPr lang="en-US" baseline="0" dirty="0"/>
              <a:t> winners’ models got right. This particular question relies heavily on common sense knowledge.</a:t>
            </a:r>
          </a:p>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baseline="0" dirty="0"/>
              <a:t>READ QUESTION</a:t>
            </a:r>
          </a:p>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baseline="0" dirty="0"/>
              <a:t>This is a challenging question because it requires the common-sense knowledge that </a:t>
            </a:r>
            <a:r>
              <a:rPr lang="en-US" dirty="0"/>
              <a:t>certain activities like cost reduction</a:t>
            </a:r>
            <a:r>
              <a:rPr lang="en-US" baseline="0" dirty="0"/>
              <a:t> are </a:t>
            </a:r>
            <a:r>
              <a:rPr lang="en-US" dirty="0"/>
              <a:t>incentives that affect human behavior,</a:t>
            </a:r>
          </a:p>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dirty="0"/>
              <a:t>And that certain human behaviors result in more or less energy being consumed. </a:t>
            </a:r>
          </a:p>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dirty="0"/>
              <a:t>Understanding the question also requires the system being able to recognize that "energy" in this context refers to resource consumption for the purposes of transportation, as opposed to other forms of energy one might find in a science exam (such as electrical and kinetic/potential).</a:t>
            </a:r>
          </a:p>
        </p:txBody>
      </p:sp>
      <p:sp>
        <p:nvSpPr>
          <p:cNvPr id="4" name="Slide Number Placeholder 3"/>
          <p:cNvSpPr>
            <a:spLocks noGrp="1"/>
          </p:cNvSpPr>
          <p:nvPr>
            <p:ph type="sldNum" sz="quarter" idx="10"/>
          </p:nvPr>
        </p:nvSpPr>
        <p:spPr/>
        <p:txBody>
          <a:bodyPr/>
          <a:lstStyle/>
          <a:p>
            <a:fld id="{D06A8020-2A55-411B-A7E3-33D0C1424D01}" type="slidenum">
              <a:rPr lang="en-US" smtClean="0"/>
              <a:t>51</a:t>
            </a:fld>
            <a:endParaRPr lang="en-US"/>
          </a:p>
        </p:txBody>
      </p:sp>
    </p:spTree>
    <p:extLst>
      <p:ext uri="{BB962C8B-B14F-4D97-AF65-F5344CB8AC3E}">
        <p14:creationId xmlns:p14="http://schemas.microsoft.com/office/powerpoint/2010/main" val="2485826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a:t>Aristo didn’t get this right either! </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The system</a:t>
            </a:r>
            <a:r>
              <a:rPr lang="en-US" baseline="0" dirty="0"/>
              <a:t> found some supporting suggestion of the phrases “gasoline” and “energy conservation” together in our corpus but couldn’t otherwise make the necessary connections to reason through this question.</a:t>
            </a:r>
            <a:endParaRPr lang="en-US" dirty="0"/>
          </a:p>
        </p:txBody>
      </p:sp>
      <p:sp>
        <p:nvSpPr>
          <p:cNvPr id="4" name="Slide Number Placeholder 3"/>
          <p:cNvSpPr>
            <a:spLocks noGrp="1"/>
          </p:cNvSpPr>
          <p:nvPr>
            <p:ph type="sldNum" sz="quarter" idx="10"/>
          </p:nvPr>
        </p:nvSpPr>
        <p:spPr/>
        <p:txBody>
          <a:bodyPr/>
          <a:lstStyle/>
          <a:p>
            <a:fld id="{D06A8020-2A55-411B-A7E3-33D0C1424D01}" type="slidenum">
              <a:rPr lang="en-US" smtClean="0"/>
              <a:t>52</a:t>
            </a:fld>
            <a:endParaRPr lang="en-US"/>
          </a:p>
        </p:txBody>
      </p:sp>
    </p:spTree>
    <p:extLst>
      <p:ext uri="{BB962C8B-B14F-4D97-AF65-F5344CB8AC3E}">
        <p14:creationId xmlns:p14="http://schemas.microsoft.com/office/powerpoint/2010/main" val="1301024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a:t>Here is an example of a question that both Aristo and the Allen AI science challenge contestants got correct because this information is clearly available in various science texts</a:t>
            </a:r>
          </a:p>
          <a:p>
            <a:pPr marL="171450" indent="-171450">
              <a:buFont typeface="Arial" charset="0"/>
              <a:buChar char="•"/>
            </a:pPr>
            <a:r>
              <a:rPr lang="en-US" baseline="0" dirty="0"/>
              <a:t>READ QUESTION</a:t>
            </a:r>
          </a:p>
          <a:p>
            <a:pPr marL="171450" indent="-171450">
              <a:buFont typeface="Arial" charset="0"/>
              <a:buChar char="•"/>
            </a:pPr>
            <a:r>
              <a:rPr lang="en-US" baseline="0" dirty="0"/>
              <a:t>Our systems can easily match the question to this knowledge without extra reasoning required.</a:t>
            </a:r>
          </a:p>
          <a:p>
            <a:pPr marL="171450" indent="-171450">
              <a:buFont typeface="Arial" charset="0"/>
              <a:buChar char="•"/>
            </a:pPr>
            <a:r>
              <a:rPr lang="en-US" baseline="0" dirty="0"/>
              <a:t>Anyone know this one? </a:t>
            </a:r>
          </a:p>
        </p:txBody>
      </p:sp>
      <p:sp>
        <p:nvSpPr>
          <p:cNvPr id="4" name="Slide Number Placeholder 3"/>
          <p:cNvSpPr>
            <a:spLocks noGrp="1"/>
          </p:cNvSpPr>
          <p:nvPr>
            <p:ph type="sldNum" sz="quarter" idx="10"/>
          </p:nvPr>
        </p:nvSpPr>
        <p:spPr/>
        <p:txBody>
          <a:bodyPr/>
          <a:lstStyle/>
          <a:p>
            <a:fld id="{D06A8020-2A55-411B-A7E3-33D0C1424D01}" type="slidenum">
              <a:rPr lang="en-US" smtClean="0"/>
              <a:t>56</a:t>
            </a:fld>
            <a:endParaRPr lang="en-US"/>
          </a:p>
        </p:txBody>
      </p:sp>
    </p:spTree>
    <p:extLst>
      <p:ext uri="{BB962C8B-B14F-4D97-AF65-F5344CB8AC3E}">
        <p14:creationId xmlns:p14="http://schemas.microsoft.com/office/powerpoint/2010/main" val="1131277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dirty="0"/>
              <a:t>Aristo is gaining reasoning</a:t>
            </a:r>
            <a:r>
              <a:rPr lang="en-US" baseline="0" dirty="0"/>
              <a:t> capabilities, however. </a:t>
            </a:r>
          </a:p>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baseline="0" dirty="0"/>
              <a:t>Here is an example question that was not reliably answer correctly by the challenge participants models.</a:t>
            </a:r>
          </a:p>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baseline="0" dirty="0"/>
              <a:t>READ QUESTION</a:t>
            </a:r>
          </a:p>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baseline="0" dirty="0"/>
              <a:t>In this case, Aristo successfully chains two facts from its knowledge base together to arrive at the right answer, demonstrating simple reasoning. </a:t>
            </a:r>
          </a:p>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baseline="0" dirty="0"/>
              <a:t>CLICK THROUGH FACTS</a:t>
            </a:r>
          </a:p>
          <a:p>
            <a:pPr marL="171450" marR="0" indent="-171450" algn="l" defTabSz="914354" rtl="0" eaLnBrk="1" fontAlgn="auto" latinLnBrk="0" hangingPunct="1">
              <a:lnSpc>
                <a:spcPct val="100000"/>
              </a:lnSpc>
              <a:spcBef>
                <a:spcPts val="0"/>
              </a:spcBef>
              <a:spcAft>
                <a:spcPts val="0"/>
              </a:spcAft>
              <a:buClrTx/>
              <a:buSzTx/>
              <a:buFont typeface="Arial" charset="0"/>
              <a:buChar char="•"/>
              <a:tabLst/>
              <a:defRPr/>
            </a:pPr>
            <a:r>
              <a:rPr lang="en-US" baseline="0" dirty="0"/>
              <a:t>This represents the first steps toward recognizing the relevant information a question requires and putting it together the right way to produce a reasoned response.</a:t>
            </a:r>
          </a:p>
        </p:txBody>
      </p:sp>
      <p:sp>
        <p:nvSpPr>
          <p:cNvPr id="4" name="Slide Number Placeholder 3"/>
          <p:cNvSpPr>
            <a:spLocks noGrp="1"/>
          </p:cNvSpPr>
          <p:nvPr>
            <p:ph type="sldNum" sz="quarter" idx="10"/>
          </p:nvPr>
        </p:nvSpPr>
        <p:spPr/>
        <p:txBody>
          <a:bodyPr/>
          <a:lstStyle/>
          <a:p>
            <a:fld id="{D06A8020-2A55-411B-A7E3-33D0C1424D01}" type="slidenum">
              <a:rPr lang="en-US" smtClean="0"/>
              <a:t>57</a:t>
            </a:fld>
            <a:endParaRPr lang="en-US"/>
          </a:p>
        </p:txBody>
      </p:sp>
    </p:spTree>
    <p:extLst>
      <p:ext uri="{BB962C8B-B14F-4D97-AF65-F5344CB8AC3E}">
        <p14:creationId xmlns:p14="http://schemas.microsoft.com/office/powerpoint/2010/main" val="3353121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12</a:t>
            </a:fld>
            <a:endParaRPr lang="en-US"/>
          </a:p>
        </p:txBody>
      </p:sp>
    </p:spTree>
    <p:extLst>
      <p:ext uri="{BB962C8B-B14F-4D97-AF65-F5344CB8AC3E}">
        <p14:creationId xmlns:p14="http://schemas.microsoft.com/office/powerpoint/2010/main" val="455212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50C2A2-47DF-420F-9BC9-8E03C333D62E}" type="slidenum">
              <a:rPr lang="en-US" smtClean="0"/>
              <a:pPr/>
              <a:t>58</a:t>
            </a:fld>
            <a:endParaRPr lang="en-US"/>
          </a:p>
        </p:txBody>
      </p:sp>
    </p:spTree>
    <p:extLst>
      <p:ext uri="{BB962C8B-B14F-4D97-AF65-F5344CB8AC3E}">
        <p14:creationId xmlns:p14="http://schemas.microsoft.com/office/powerpoint/2010/main" val="1268404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7: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2" name="Google Shape;592;p37: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788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50C2A2-47DF-420F-9BC9-8E03C333D62E}" type="slidenum">
              <a:rPr lang="en-US" smtClean="0"/>
              <a:pPr/>
              <a:t>13</a:t>
            </a:fld>
            <a:endParaRPr lang="en-US"/>
          </a:p>
        </p:txBody>
      </p:sp>
    </p:spTree>
    <p:extLst>
      <p:ext uri="{BB962C8B-B14F-4D97-AF65-F5344CB8AC3E}">
        <p14:creationId xmlns:p14="http://schemas.microsoft.com/office/powerpoint/2010/main" val="2735008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the challenges in formulating such an optimization problem? </a:t>
            </a:r>
          </a:p>
          <a:p>
            <a:endParaRPr lang="en-US" dirty="0"/>
          </a:p>
          <a:p>
            <a:r>
              <a:rPr lang="en-US" dirty="0"/>
              <a:t>It’s not that straight-forward as you might imagine from the previous example. There many proof structures that this definition has to capture: </a:t>
            </a:r>
          </a:p>
          <a:p>
            <a:r>
              <a:rPr lang="en-US" dirty="0"/>
              <a:t> - The answer might just be a row in a table, </a:t>
            </a:r>
          </a:p>
          <a:p>
            <a:r>
              <a:rPr lang="en-US" dirty="0"/>
              <a:t> - It could be expressed across multiple tables</a:t>
            </a:r>
          </a:p>
          <a:p>
            <a:r>
              <a:rPr lang="en-US" dirty="0"/>
              <a:t> - or it could parallel evidence within a table </a:t>
            </a:r>
          </a:p>
          <a:p>
            <a:endParaRPr lang="en-US" dirty="0"/>
          </a:p>
          <a:p>
            <a:r>
              <a:rPr lang="en-US" dirty="0"/>
              <a:t>So we have to come up with flexible-enough design that captures all the variations of such proof structures. </a:t>
            </a:r>
          </a:p>
          <a:p>
            <a:endParaRPr lang="en-US" dirty="0"/>
          </a:p>
          <a:p>
            <a:r>
              <a:rPr lang="en-US" dirty="0"/>
              <a:t>And in addition to this, you have to have mechanism for rewarding the good proofs; but you also have to penalize the system for making spurious connections. </a:t>
            </a:r>
          </a:p>
          <a:p>
            <a:r>
              <a:rPr lang="en-US" dirty="0"/>
              <a:t>And here you can use the information from lexical similarity box: reward strong links and penalize weak links </a:t>
            </a:r>
          </a:p>
          <a:p>
            <a:r>
              <a:rPr lang="en-US" dirty="0"/>
              <a:t>But of course, this similarity </a:t>
            </a:r>
            <a:r>
              <a:rPr lang="en-US" dirty="0" err="1"/>
              <a:t>blackbox</a:t>
            </a:r>
            <a:r>
              <a:rPr lang="en-US" dirty="0"/>
              <a:t> is itself is imperfect, as you’d imagine. So you have to compensate for that noise. </a:t>
            </a:r>
          </a:p>
          <a:p>
            <a:endParaRPr lang="en-US" dirty="0"/>
          </a:p>
          <a:p>
            <a:r>
              <a:rPr lang="en-US" dirty="0"/>
              <a:t>Of course you also have to consider question-logic: negations in questions, it might talk about comparisons, etc.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18</a:t>
            </a:fld>
            <a:endParaRPr lang="en-US"/>
          </a:p>
        </p:txBody>
      </p:sp>
    </p:spTree>
    <p:extLst>
      <p:ext uri="{BB962C8B-B14F-4D97-AF65-F5344CB8AC3E}">
        <p14:creationId xmlns:p14="http://schemas.microsoft.com/office/powerpoint/2010/main" val="3656455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the challenges in formulating such an optimization problem? </a:t>
            </a:r>
          </a:p>
          <a:p>
            <a:endParaRPr lang="en-US" dirty="0"/>
          </a:p>
          <a:p>
            <a:r>
              <a:rPr lang="en-US" dirty="0"/>
              <a:t>It’s not that straight-forward as you might imagine from the previous example. There many proof structures that this definition has to capture: </a:t>
            </a:r>
          </a:p>
          <a:p>
            <a:r>
              <a:rPr lang="en-US" dirty="0"/>
              <a:t> - The answer might just be a row in a table, </a:t>
            </a:r>
          </a:p>
          <a:p>
            <a:r>
              <a:rPr lang="en-US" dirty="0"/>
              <a:t> - It could be expressed across multiple tables</a:t>
            </a:r>
          </a:p>
          <a:p>
            <a:r>
              <a:rPr lang="en-US" dirty="0"/>
              <a:t> - or it could parallel evidence within a table </a:t>
            </a:r>
          </a:p>
          <a:p>
            <a:endParaRPr lang="en-US" dirty="0"/>
          </a:p>
          <a:p>
            <a:r>
              <a:rPr lang="en-US" dirty="0"/>
              <a:t>So we have to come up with flexible-enough design that captures all the variations of such proof structures. </a:t>
            </a:r>
          </a:p>
          <a:p>
            <a:endParaRPr lang="en-US" dirty="0"/>
          </a:p>
          <a:p>
            <a:r>
              <a:rPr lang="en-US" dirty="0"/>
              <a:t>And in addition to this, you have to have mechanism for rewarding the good proofs; but you also have to penalize the system for making spurious connections. </a:t>
            </a:r>
          </a:p>
          <a:p>
            <a:r>
              <a:rPr lang="en-US" dirty="0"/>
              <a:t>And here you can use the information from lexical similarity box: reward strong links and penalize weak links </a:t>
            </a:r>
          </a:p>
          <a:p>
            <a:r>
              <a:rPr lang="en-US" dirty="0"/>
              <a:t>But of course, this similarity </a:t>
            </a:r>
            <a:r>
              <a:rPr lang="en-US" dirty="0" err="1"/>
              <a:t>blackbox</a:t>
            </a:r>
            <a:r>
              <a:rPr lang="en-US" dirty="0"/>
              <a:t> is itself is imperfect, as you’d imagine. So you have to compensate for that noise. </a:t>
            </a:r>
          </a:p>
          <a:p>
            <a:endParaRPr lang="en-US" dirty="0"/>
          </a:p>
          <a:p>
            <a:r>
              <a:rPr lang="en-US" dirty="0"/>
              <a:t>Of course you also have to consider question-logic: negations in questions, it might talk about comparisons, etc.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19</a:t>
            </a:fld>
            <a:endParaRPr lang="en-US"/>
          </a:p>
        </p:txBody>
      </p:sp>
    </p:spTree>
    <p:extLst>
      <p:ext uri="{BB962C8B-B14F-4D97-AF65-F5344CB8AC3E}">
        <p14:creationId xmlns:p14="http://schemas.microsoft.com/office/powerpoint/2010/main" val="213163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give you a high description of what is going on in this ILP optimization and hopefully that will give you enough intuition about what is going under the hood.</a:t>
            </a:r>
          </a:p>
          <a:p>
            <a:endParaRPr lang="en-US" dirty="0"/>
          </a:p>
          <a:p>
            <a:r>
              <a:rPr lang="en-US" dirty="0"/>
              <a:t>There are three key components that we have to define for this optimization problem: ... </a:t>
            </a:r>
          </a:p>
        </p:txBody>
      </p:sp>
      <p:sp>
        <p:nvSpPr>
          <p:cNvPr id="4" name="Slide Number Placeholder 3"/>
          <p:cNvSpPr>
            <a:spLocks noGrp="1"/>
          </p:cNvSpPr>
          <p:nvPr>
            <p:ph type="sldNum" sz="quarter" idx="5"/>
          </p:nvPr>
        </p:nvSpPr>
        <p:spPr/>
        <p:txBody>
          <a:bodyPr/>
          <a:lstStyle/>
          <a:p>
            <a:fld id="{15E438F2-796D-4542-A64A-55FC71FAA1A2}" type="slidenum">
              <a:rPr lang="en-US" smtClean="0"/>
              <a:t>20</a:t>
            </a:fld>
            <a:endParaRPr lang="en-US"/>
          </a:p>
        </p:txBody>
      </p:sp>
    </p:spTree>
    <p:extLst>
      <p:ext uri="{BB962C8B-B14F-4D97-AF65-F5344CB8AC3E}">
        <p14:creationId xmlns:p14="http://schemas.microsoft.com/office/powerpoint/2010/main" val="2221938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of this optimization problems correspond to the nodes or edges of the support graphs (if a variable is on, it belongs to the graph). </a:t>
            </a:r>
          </a:p>
          <a:p>
            <a:endParaRPr lang="en-US" dirty="0"/>
          </a:p>
          <a:p>
            <a:r>
              <a:rPr lang="en-US" dirty="0"/>
              <a:t>Collectively, the variables define the space of all the possible support graphs.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21</a:t>
            </a:fld>
            <a:endParaRPr lang="en-US"/>
          </a:p>
        </p:txBody>
      </p:sp>
    </p:spTree>
    <p:extLst>
      <p:ext uri="{BB962C8B-B14F-4D97-AF65-F5344CB8AC3E}">
        <p14:creationId xmlns:p14="http://schemas.microsoft.com/office/powerpoint/2010/main" val="3920837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objective function tries to operationalize the intuition that better support graphs get higher scores. </a:t>
            </a:r>
          </a:p>
          <a:p>
            <a:r>
              <a:rPr lang="en-US" dirty="0"/>
              <a:t>And in order to do that, we have define all the ways that result in the desired behavior: </a:t>
            </a:r>
          </a:p>
          <a:p>
            <a:r>
              <a:rPr lang="en-US" dirty="0"/>
              <a:t>Reward: </a:t>
            </a:r>
          </a:p>
          <a:p>
            <a:r>
              <a:rPr lang="en-US" dirty="0"/>
              <a:t> - Strong links can be rewarded; using table headers is probably a good thing.</a:t>
            </a:r>
          </a:p>
          <a:p>
            <a:r>
              <a:rPr lang="en-US" dirty="0"/>
              <a:t> - More information used, it’s probably a good thing, but you don’t want spurious links (so you can penalize those). </a:t>
            </a:r>
          </a:p>
          <a:p>
            <a:r>
              <a:rPr lang="en-US" dirty="0"/>
              <a:t> - You reward alignments to the salient terms in the questions; for example, if the question mentions “which form of energy …”, you better pay attention to energy. </a:t>
            </a:r>
          </a:p>
        </p:txBody>
      </p:sp>
      <p:sp>
        <p:nvSpPr>
          <p:cNvPr id="4" name="Slide Number Placeholder 3"/>
          <p:cNvSpPr>
            <a:spLocks noGrp="1"/>
          </p:cNvSpPr>
          <p:nvPr>
            <p:ph type="sldNum" sz="quarter" idx="5"/>
          </p:nvPr>
        </p:nvSpPr>
        <p:spPr/>
        <p:txBody>
          <a:bodyPr/>
          <a:lstStyle/>
          <a:p>
            <a:fld id="{15E438F2-796D-4542-A64A-55FC71FAA1A2}" type="slidenum">
              <a:rPr lang="en-US" smtClean="0"/>
              <a:t>22</a:t>
            </a:fld>
            <a:endParaRPr lang="en-US"/>
          </a:p>
        </p:txBody>
      </p:sp>
    </p:spTree>
    <p:extLst>
      <p:ext uri="{BB962C8B-B14F-4D97-AF65-F5344CB8AC3E}">
        <p14:creationId xmlns:p14="http://schemas.microsoft.com/office/powerpoint/2010/main" val="172209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152400" y="6393426"/>
            <a:ext cx="2133600" cy="396875"/>
          </a:xfrm>
        </p:spPr>
        <p:txBody>
          <a:bodyPr/>
          <a:lstStyle>
            <a:lvl1pPr>
              <a:defRPr/>
            </a:lvl1pPr>
          </a:lstStyle>
          <a:p>
            <a:fld id="{FBF330AE-1FA9-42CC-85D4-BE4AEF5A297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72C85DD-5F45-44A6-A198-05529F43C12E}"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0"/>
            <a:ext cx="219075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419850" cy="6126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D1466D8-4B47-4F72-93D4-6368A41DAE0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950F06C-DC55-49E8-966D-651E62CB7AD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3D8DBC-C2CE-481A-8363-D3D8E1361ED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762000"/>
            <a:ext cx="4114800" cy="5364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62000"/>
            <a:ext cx="4114800" cy="5364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DD5F975-A6D9-46B6-A904-F36D352CA71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1D9FCE-DFA9-40DA-A680-3C78D285ABD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75883AC-7F85-4296-ABFD-DEB47A04F7EB}"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B0B34F3-3F23-421A-9C73-74D16BB4044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B8CEBC2-C5EA-4CAD-9628-7C8CC489108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623591" y="6155301"/>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C54A02A-CC8E-4FB7-AF5B-6A28264C163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a:off x="6559420" y="6332375"/>
            <a:ext cx="2584580" cy="494523"/>
          </a:xfrm>
          <a:prstGeom prst="rect">
            <a:avLst/>
          </a:prstGeom>
        </p:spPr>
      </p:pic>
      <p:sp>
        <p:nvSpPr>
          <p:cNvPr id="1026" name="Rectangle 2"/>
          <p:cNvSpPr>
            <a:spLocks noGrp="1" noChangeArrowheads="1"/>
          </p:cNvSpPr>
          <p:nvPr>
            <p:ph type="title"/>
          </p:nvPr>
        </p:nvSpPr>
        <p:spPr bwMode="auto">
          <a:xfrm>
            <a:off x="0" y="0"/>
            <a:ext cx="9144000" cy="533400"/>
          </a:xfrm>
          <a:prstGeom prst="rect">
            <a:avLst/>
          </a:prstGeom>
          <a:solidFill>
            <a:srgbClr val="083D7E"/>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81000" y="762000"/>
            <a:ext cx="8382000" cy="5364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400664"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a:lvl1pPr>
          </a:lstStyle>
          <a:p>
            <a:fld id="{61635A22-53B5-476F-890F-949082DFD77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charset="0"/>
        </a:defRPr>
      </a:lvl2pPr>
      <a:lvl3pPr algn="l" rtl="0" fontAlgn="base">
        <a:spcBef>
          <a:spcPct val="0"/>
        </a:spcBef>
        <a:spcAft>
          <a:spcPct val="0"/>
        </a:spcAft>
        <a:defRPr sz="3200">
          <a:solidFill>
            <a:schemeClr val="bg1"/>
          </a:solidFill>
          <a:latin typeface="Arial" charset="0"/>
        </a:defRPr>
      </a:lvl3pPr>
      <a:lvl4pPr algn="l" rtl="0" fontAlgn="base">
        <a:spcBef>
          <a:spcPct val="0"/>
        </a:spcBef>
        <a:spcAft>
          <a:spcPct val="0"/>
        </a:spcAft>
        <a:defRPr sz="3200">
          <a:solidFill>
            <a:schemeClr val="bg1"/>
          </a:solidFill>
          <a:latin typeface="Arial" charset="0"/>
        </a:defRPr>
      </a:lvl4pPr>
      <a:lvl5pPr algn="l" rtl="0" fontAlgn="base">
        <a:spcBef>
          <a:spcPct val="0"/>
        </a:spcBef>
        <a:spcAft>
          <a:spcPct val="0"/>
        </a:spcAft>
        <a:defRPr sz="3200">
          <a:solidFill>
            <a:schemeClr val="bg1"/>
          </a:solidFill>
          <a:latin typeface="Arial" charset="0"/>
        </a:defRPr>
      </a:lvl5pPr>
      <a:lvl6pPr marL="457200" algn="l" rtl="0" fontAlgn="base">
        <a:spcBef>
          <a:spcPct val="0"/>
        </a:spcBef>
        <a:spcAft>
          <a:spcPct val="0"/>
        </a:spcAft>
        <a:defRPr sz="3200">
          <a:solidFill>
            <a:schemeClr val="bg1"/>
          </a:solidFill>
          <a:latin typeface="Arial" charset="0"/>
        </a:defRPr>
      </a:lvl6pPr>
      <a:lvl7pPr marL="914400" algn="l" rtl="0" fontAlgn="base">
        <a:spcBef>
          <a:spcPct val="0"/>
        </a:spcBef>
        <a:spcAft>
          <a:spcPct val="0"/>
        </a:spcAft>
        <a:defRPr sz="3200">
          <a:solidFill>
            <a:schemeClr val="bg1"/>
          </a:solidFill>
          <a:latin typeface="Arial" charset="0"/>
        </a:defRPr>
      </a:lvl7pPr>
      <a:lvl8pPr marL="1371600" algn="l" rtl="0" fontAlgn="base">
        <a:spcBef>
          <a:spcPct val="0"/>
        </a:spcBef>
        <a:spcAft>
          <a:spcPct val="0"/>
        </a:spcAft>
        <a:defRPr sz="3200">
          <a:solidFill>
            <a:schemeClr val="bg1"/>
          </a:solidFill>
          <a:latin typeface="Arial" charset="0"/>
        </a:defRPr>
      </a:lvl8pPr>
      <a:lvl9pPr marL="1828800" algn="l" rtl="0" fontAlgn="base">
        <a:spcBef>
          <a:spcPct val="0"/>
        </a:spcBef>
        <a:spcAft>
          <a:spcPct val="0"/>
        </a:spcAft>
        <a:defRPr sz="3200">
          <a:solidFill>
            <a:schemeClr val="bg1"/>
          </a:solidFill>
          <a:latin typeface="Arial" charset="0"/>
        </a:defRPr>
      </a:lvl9pPr>
    </p:titleStyle>
    <p:body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WM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W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demo.aristo.dev.ai2/ask?q=City%20administrators%20can%20encourage%20energy%20conservation%20by%20%20(1)%20lowering%20parking%20fees%20%20%20(2)%20building%20larger%20parking%20lots%20%20%20(3)%20decreasing%20the%20cost%20of%20gasoline%20%20%20(4)%20lowering%20the%20cost%20of%20bus%20and%20subway%20fares%20%20"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hyperlink" Target="http://demo.aristo.dev.ai2/ask?q=City%20administrators%20can%20encourage%20energy%20conservation%20by%20%20(1)%20lowering%20parking%20fees%20%20%20(2)%20building%20larger%20parking%20lots%20%20%20(3)%20decreasing%20the%20cost%20of%20gasoline%20%20%20(4)%20lowering%20the%20cost%20of%20bus%20and%20subway%20fares%20%2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13.WMF"/><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6.jpeg"/></Relationships>
</file>

<file path=ppt/slides/_rels/slide5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13.WMF"/><Relationship Id="rId4" Type="http://schemas.openxmlformats.org/officeDocument/2006/relationships/image" Target="../media/image46.jpeg"/></Relationships>
</file>

<file path=ppt/slides/_rels/slide5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1828800"/>
            <a:ext cx="8001000" cy="1774825"/>
          </a:xfrm>
        </p:spPr>
        <p:txBody>
          <a:bodyPr/>
          <a:lstStyle/>
          <a:p>
            <a:r>
              <a:rPr lang="en-US" dirty="0"/>
              <a:t>In Pursuit of the Holy Grail of </a:t>
            </a:r>
            <a:br>
              <a:rPr lang="en-US" dirty="0"/>
            </a:br>
            <a:r>
              <a:rPr lang="en-US" dirty="0"/>
              <a:t>Natural Language Understanding: </a:t>
            </a:r>
            <a:br>
              <a:rPr lang="en-US" dirty="0"/>
            </a:br>
            <a:r>
              <a:rPr lang="en-US" dirty="0"/>
              <a:t>Past, Present, and Future </a:t>
            </a:r>
          </a:p>
        </p:txBody>
      </p:sp>
      <p:sp>
        <p:nvSpPr>
          <p:cNvPr id="5" name="Subtitle 4"/>
          <p:cNvSpPr>
            <a:spLocks noGrp="1"/>
          </p:cNvSpPr>
          <p:nvPr>
            <p:ph type="subTitle" idx="1"/>
          </p:nvPr>
        </p:nvSpPr>
        <p:spPr>
          <a:xfrm>
            <a:off x="1371600" y="3962400"/>
            <a:ext cx="6400800" cy="1676400"/>
          </a:xfrm>
        </p:spPr>
        <p:txBody>
          <a:bodyPr/>
          <a:lstStyle/>
          <a:p>
            <a:endParaRPr lang="en-US" sz="2000" dirty="0"/>
          </a:p>
          <a:p>
            <a:r>
              <a:rPr lang="en-US" sz="2000" dirty="0"/>
              <a:t>September 2019</a:t>
            </a:r>
          </a:p>
          <a:p>
            <a:endParaRPr lang="en-US" sz="2000" dirty="0"/>
          </a:p>
          <a:p>
            <a:r>
              <a:rPr lang="en-US" sz="2000" b="1" dirty="0"/>
              <a:t>Daniel </a:t>
            </a:r>
            <a:r>
              <a:rPr lang="en-US" sz="2000" b="1" dirty="0" err="1"/>
              <a:t>Khashabi</a:t>
            </a:r>
            <a:r>
              <a:rPr lang="en-US" sz="2000" b="1" dirty="0"/>
              <a:t> </a:t>
            </a:r>
          </a:p>
          <a:p>
            <a:endParaRPr lang="en-US" sz="2000" dirty="0"/>
          </a:p>
        </p:txBody>
      </p:sp>
      <p:pic>
        <p:nvPicPr>
          <p:cNvPr id="2" name="Picture 1" descr="logo_head_only_600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52400"/>
            <a:ext cx="1073960" cy="1066800"/>
          </a:xfrm>
          <a:prstGeom prst="rect">
            <a:avLst/>
          </a:prstGeom>
        </p:spPr>
      </p:pic>
    </p:spTree>
    <p:extLst>
      <p:ext uri="{BB962C8B-B14F-4D97-AF65-F5344CB8AC3E}">
        <p14:creationId xmlns:p14="http://schemas.microsoft.com/office/powerpoint/2010/main" val="3043203474"/>
      </p:ext>
    </p:extLst>
  </p:cSld>
  <p:clrMapOvr>
    <a:masterClrMapping/>
  </p:clrMapOvr>
  <mc:AlternateContent xmlns:mc="http://schemas.openxmlformats.org/markup-compatibility/2006" xmlns:p14="http://schemas.microsoft.com/office/powerpoint/2010/main">
    <mc:Choice Requires="p14">
      <p:transition spd="slow" p14:dur="2000" advTm="15953"/>
    </mc:Choice>
    <mc:Fallback xmlns="">
      <p:transition xmlns:p14="http://schemas.microsoft.com/office/powerpoint/2010/main" spd="slow" advTm="159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7C9F-CD17-A04C-BB63-94D36BA622A5}"/>
              </a:ext>
            </a:extLst>
          </p:cNvPr>
          <p:cNvSpPr>
            <a:spLocks noGrp="1"/>
          </p:cNvSpPr>
          <p:nvPr>
            <p:ph type="title"/>
          </p:nvPr>
        </p:nvSpPr>
        <p:spPr/>
        <p:txBody>
          <a:bodyPr/>
          <a:lstStyle/>
          <a:p>
            <a:r>
              <a:rPr lang="en-US" dirty="0"/>
              <a:t>Road map </a:t>
            </a:r>
          </a:p>
        </p:txBody>
      </p:sp>
      <p:sp>
        <p:nvSpPr>
          <p:cNvPr id="3" name="Content Placeholder 2">
            <a:extLst>
              <a:ext uri="{FF2B5EF4-FFF2-40B4-BE49-F238E27FC236}">
                <a16:creationId xmlns:a16="http://schemas.microsoft.com/office/drawing/2014/main" id="{8B40EC62-BE0B-CA4C-B904-99176DFD5A73}"/>
              </a:ext>
            </a:extLst>
          </p:cNvPr>
          <p:cNvSpPr>
            <a:spLocks noGrp="1"/>
          </p:cNvSpPr>
          <p:nvPr>
            <p:ph idx="1"/>
          </p:nvPr>
        </p:nvSpPr>
        <p:spPr/>
        <p:txBody>
          <a:bodyPr/>
          <a:lstStyle/>
          <a:p>
            <a:pPr marL="514350" indent="-514350">
              <a:lnSpc>
                <a:spcPct val="150000"/>
              </a:lnSpc>
              <a:buFont typeface="+mj-lt"/>
              <a:buAutoNum type="romanUcPeriod"/>
            </a:pPr>
            <a:r>
              <a:rPr lang="en-US" dirty="0"/>
              <a:t>Aristo Inference Solvers </a:t>
            </a:r>
          </a:p>
          <a:p>
            <a:pPr marL="457200" indent="-457200">
              <a:lnSpc>
                <a:spcPct val="150000"/>
              </a:lnSpc>
              <a:buFont typeface="+mj-lt"/>
              <a:buAutoNum type="romanUcPeriod"/>
            </a:pPr>
            <a:r>
              <a:rPr lang="en-US" dirty="0"/>
              <a:t>Beyond inference Modules</a:t>
            </a:r>
          </a:p>
        </p:txBody>
      </p:sp>
      <p:sp>
        <p:nvSpPr>
          <p:cNvPr id="4" name="Slide Number Placeholder 3">
            <a:extLst>
              <a:ext uri="{FF2B5EF4-FFF2-40B4-BE49-F238E27FC236}">
                <a16:creationId xmlns:a16="http://schemas.microsoft.com/office/drawing/2014/main" id="{8933DF7E-B489-F04C-8062-97D96DC3E571}"/>
              </a:ext>
            </a:extLst>
          </p:cNvPr>
          <p:cNvSpPr>
            <a:spLocks noGrp="1"/>
          </p:cNvSpPr>
          <p:nvPr>
            <p:ph type="sldNum" sz="quarter" idx="12"/>
          </p:nvPr>
        </p:nvSpPr>
        <p:spPr/>
        <p:txBody>
          <a:bodyPr/>
          <a:lstStyle/>
          <a:p>
            <a:fld id="{2950F06C-DC55-49E8-966D-651E62CB7ADF}" type="slidenum">
              <a:rPr lang="en-US" smtClean="0"/>
              <a:pPr/>
              <a:t>10</a:t>
            </a:fld>
            <a:endParaRPr lang="en-US"/>
          </a:p>
        </p:txBody>
      </p:sp>
      <p:sp>
        <p:nvSpPr>
          <p:cNvPr id="5" name="Rectangle 4">
            <a:extLst>
              <a:ext uri="{FF2B5EF4-FFF2-40B4-BE49-F238E27FC236}">
                <a16:creationId xmlns:a16="http://schemas.microsoft.com/office/drawing/2014/main" id="{65B836B2-E99B-274B-9710-4639BEF4D66C}"/>
              </a:ext>
            </a:extLst>
          </p:cNvPr>
          <p:cNvSpPr/>
          <p:nvPr/>
        </p:nvSpPr>
        <p:spPr bwMode="auto">
          <a:xfrm>
            <a:off x="2459370" y="2667000"/>
            <a:ext cx="4917022" cy="3230564"/>
          </a:xfrm>
          <a:prstGeom prst="rect">
            <a:avLst/>
          </a:prstGeom>
          <a:solidFill>
            <a:srgbClr val="DDE9F7"/>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8AD6A3A9-5AAF-E641-868C-4A54AD0296D1}"/>
              </a:ext>
            </a:extLst>
          </p:cNvPr>
          <p:cNvSpPr/>
          <p:nvPr/>
        </p:nvSpPr>
        <p:spPr bwMode="auto">
          <a:xfrm>
            <a:off x="2893923" y="3901041"/>
            <a:ext cx="1683478" cy="80048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FC053D9D-1138-C945-A43D-5541DD7A7BBC}"/>
              </a:ext>
            </a:extLst>
          </p:cNvPr>
          <p:cNvSpPr/>
          <p:nvPr/>
        </p:nvSpPr>
        <p:spPr bwMode="auto">
          <a:xfrm>
            <a:off x="4864431" y="2796492"/>
            <a:ext cx="1382292" cy="291850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985F2EF9-C261-F245-836D-964BF17B7D50}"/>
              </a:ext>
            </a:extLst>
          </p:cNvPr>
          <p:cNvSpPr/>
          <p:nvPr/>
        </p:nvSpPr>
        <p:spPr bwMode="auto">
          <a:xfrm>
            <a:off x="4933992" y="38807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F527947-8882-124E-8BE9-5AE41860D084}"/>
              </a:ext>
            </a:extLst>
          </p:cNvPr>
          <p:cNvSpPr txBox="1"/>
          <p:nvPr/>
        </p:nvSpPr>
        <p:spPr>
          <a:xfrm>
            <a:off x="4870858" y="3937827"/>
            <a:ext cx="1269968" cy="584775"/>
          </a:xfrm>
          <a:prstGeom prst="rect">
            <a:avLst/>
          </a:prstGeom>
          <a:noFill/>
        </p:spPr>
        <p:txBody>
          <a:bodyPr wrap="square" rtlCol="0">
            <a:spAutoFit/>
          </a:bodyPr>
          <a:lstStyle/>
          <a:p>
            <a:pPr algn="ctr"/>
            <a:r>
              <a:rPr lang="en-US" sz="1600" b="0" dirty="0"/>
              <a:t>Inference</a:t>
            </a:r>
          </a:p>
          <a:p>
            <a:pPr algn="ctr"/>
            <a:r>
              <a:rPr lang="en-US" sz="1600" b="0" dirty="0"/>
              <a:t>Solvers</a:t>
            </a:r>
          </a:p>
        </p:txBody>
      </p:sp>
      <p:sp>
        <p:nvSpPr>
          <p:cNvPr id="10" name="Rectangle 9">
            <a:extLst>
              <a:ext uri="{FF2B5EF4-FFF2-40B4-BE49-F238E27FC236}">
                <a16:creationId xmlns:a16="http://schemas.microsoft.com/office/drawing/2014/main" id="{0ED854A3-9D28-DB44-B0F9-5A8340D23849}"/>
              </a:ext>
            </a:extLst>
          </p:cNvPr>
          <p:cNvSpPr/>
          <p:nvPr/>
        </p:nvSpPr>
        <p:spPr bwMode="auto">
          <a:xfrm>
            <a:off x="4942242" y="47951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D7E5E76D-BE68-8A4E-A425-50F3B6253D3B}"/>
              </a:ext>
            </a:extLst>
          </p:cNvPr>
          <p:cNvSpPr txBox="1"/>
          <p:nvPr/>
        </p:nvSpPr>
        <p:spPr>
          <a:xfrm>
            <a:off x="4884440" y="4901625"/>
            <a:ext cx="1269968" cy="584775"/>
          </a:xfrm>
          <a:prstGeom prst="rect">
            <a:avLst/>
          </a:prstGeom>
          <a:noFill/>
        </p:spPr>
        <p:txBody>
          <a:bodyPr wrap="square" rtlCol="0">
            <a:spAutoFit/>
          </a:bodyPr>
          <a:lstStyle/>
          <a:p>
            <a:pPr algn="ctr"/>
            <a:r>
              <a:rPr lang="en-US" sz="1600" b="0" dirty="0"/>
              <a:t>Deep</a:t>
            </a:r>
          </a:p>
          <a:p>
            <a:pPr algn="ctr"/>
            <a:r>
              <a:rPr lang="en-US" sz="1600" b="0" dirty="0"/>
              <a:t>Learning</a:t>
            </a:r>
          </a:p>
        </p:txBody>
      </p:sp>
      <p:sp>
        <p:nvSpPr>
          <p:cNvPr id="12" name="Rectangle 11">
            <a:extLst>
              <a:ext uri="{FF2B5EF4-FFF2-40B4-BE49-F238E27FC236}">
                <a16:creationId xmlns:a16="http://schemas.microsoft.com/office/drawing/2014/main" id="{C2B97460-FA78-514E-B3B9-1DBC7F754902}"/>
              </a:ext>
            </a:extLst>
          </p:cNvPr>
          <p:cNvSpPr/>
          <p:nvPr/>
        </p:nvSpPr>
        <p:spPr bwMode="auto">
          <a:xfrm>
            <a:off x="4933992" y="2918655"/>
            <a:ext cx="1180457" cy="829986"/>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A2D59A94-9D7F-344F-86BB-9F6E802DCC5F}"/>
              </a:ext>
            </a:extLst>
          </p:cNvPr>
          <p:cNvSpPr txBox="1"/>
          <p:nvPr/>
        </p:nvSpPr>
        <p:spPr>
          <a:xfrm>
            <a:off x="4876177" y="2887098"/>
            <a:ext cx="1269968" cy="785343"/>
          </a:xfrm>
          <a:prstGeom prst="rect">
            <a:avLst/>
          </a:prstGeom>
          <a:noFill/>
        </p:spPr>
        <p:txBody>
          <a:bodyPr wrap="square" rtlCol="0">
            <a:spAutoFit/>
          </a:bodyPr>
          <a:lstStyle/>
          <a:p>
            <a:pPr algn="ctr">
              <a:lnSpc>
                <a:spcPct val="150000"/>
              </a:lnSpc>
            </a:pPr>
            <a:r>
              <a:rPr lang="en-US" sz="1600" b="0" dirty="0"/>
              <a:t>Retrieval </a:t>
            </a:r>
          </a:p>
          <a:p>
            <a:pPr algn="ctr">
              <a:lnSpc>
                <a:spcPct val="150000"/>
              </a:lnSpc>
            </a:pPr>
            <a:r>
              <a:rPr lang="en-US" sz="1600" b="0" dirty="0"/>
              <a:t>&amp; Statistics</a:t>
            </a:r>
          </a:p>
        </p:txBody>
      </p:sp>
      <p:sp>
        <p:nvSpPr>
          <p:cNvPr id="14" name="TextBox 13">
            <a:extLst>
              <a:ext uri="{FF2B5EF4-FFF2-40B4-BE49-F238E27FC236}">
                <a16:creationId xmlns:a16="http://schemas.microsoft.com/office/drawing/2014/main" id="{C6A896D7-B70B-5C46-8508-0E952967BA6C}"/>
              </a:ext>
            </a:extLst>
          </p:cNvPr>
          <p:cNvSpPr txBox="1"/>
          <p:nvPr/>
        </p:nvSpPr>
        <p:spPr>
          <a:xfrm>
            <a:off x="2911138" y="3910080"/>
            <a:ext cx="1651780" cy="785343"/>
          </a:xfrm>
          <a:prstGeom prst="rect">
            <a:avLst/>
          </a:prstGeom>
          <a:noFill/>
        </p:spPr>
        <p:txBody>
          <a:bodyPr wrap="square" rtlCol="0">
            <a:spAutoFit/>
          </a:bodyPr>
          <a:lstStyle/>
          <a:p>
            <a:pPr algn="ctr">
              <a:lnSpc>
                <a:spcPct val="150000"/>
              </a:lnSpc>
            </a:pPr>
            <a:r>
              <a:rPr lang="en-US" sz="1600" b="0" dirty="0"/>
              <a:t>Structured Representation</a:t>
            </a:r>
          </a:p>
        </p:txBody>
      </p:sp>
      <p:sp>
        <p:nvSpPr>
          <p:cNvPr id="15" name="TextBox 14">
            <a:extLst>
              <a:ext uri="{FF2B5EF4-FFF2-40B4-BE49-F238E27FC236}">
                <a16:creationId xmlns:a16="http://schemas.microsoft.com/office/drawing/2014/main" id="{FF58C129-6009-A54B-BB92-2F2BDEC0F78D}"/>
              </a:ext>
            </a:extLst>
          </p:cNvPr>
          <p:cNvSpPr txBox="1"/>
          <p:nvPr/>
        </p:nvSpPr>
        <p:spPr>
          <a:xfrm>
            <a:off x="762000" y="4818226"/>
            <a:ext cx="607923" cy="369332"/>
          </a:xfrm>
          <a:prstGeom prst="rect">
            <a:avLst/>
          </a:prstGeom>
          <a:noFill/>
        </p:spPr>
        <p:txBody>
          <a:bodyPr wrap="none" rtlCol="0">
            <a:spAutoFit/>
          </a:bodyPr>
          <a:lstStyle/>
          <a:p>
            <a:r>
              <a:rPr lang="en-US" b="0" dirty="0">
                <a:solidFill>
                  <a:schemeClr val="tx2"/>
                </a:solidFill>
              </a:rPr>
              <a:t>Text</a:t>
            </a:r>
          </a:p>
        </p:txBody>
      </p:sp>
      <p:sp>
        <p:nvSpPr>
          <p:cNvPr id="16" name="Flowchart: Magnetic Disk 45">
            <a:extLst>
              <a:ext uri="{FF2B5EF4-FFF2-40B4-BE49-F238E27FC236}">
                <a16:creationId xmlns:a16="http://schemas.microsoft.com/office/drawing/2014/main" id="{122C12D1-A609-9A47-AA13-A9EA11B28E37}"/>
              </a:ext>
            </a:extLst>
          </p:cNvPr>
          <p:cNvSpPr/>
          <p:nvPr/>
        </p:nvSpPr>
        <p:spPr bwMode="auto">
          <a:xfrm>
            <a:off x="1471396" y="3898544"/>
            <a:ext cx="584327" cy="825856"/>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471B2BA4-CA95-144A-8C32-986EDAA6E9B0}"/>
              </a:ext>
            </a:extLst>
          </p:cNvPr>
          <p:cNvSpPr txBox="1"/>
          <p:nvPr/>
        </p:nvSpPr>
        <p:spPr>
          <a:xfrm>
            <a:off x="1362277" y="4734580"/>
            <a:ext cx="845846" cy="523220"/>
          </a:xfrm>
          <a:prstGeom prst="rect">
            <a:avLst/>
          </a:prstGeom>
          <a:noFill/>
        </p:spPr>
        <p:txBody>
          <a:bodyPr wrap="square" rtlCol="0">
            <a:spAutoFit/>
          </a:bodyPr>
          <a:lstStyle/>
          <a:p>
            <a:pPr algn="ctr"/>
            <a:r>
              <a:rPr lang="en-US" sz="1400" b="0" dirty="0"/>
              <a:t>Web, Science</a:t>
            </a:r>
          </a:p>
        </p:txBody>
      </p:sp>
      <p:sp>
        <p:nvSpPr>
          <p:cNvPr id="18" name="Rectangle 17">
            <a:extLst>
              <a:ext uri="{FF2B5EF4-FFF2-40B4-BE49-F238E27FC236}">
                <a16:creationId xmlns:a16="http://schemas.microsoft.com/office/drawing/2014/main" id="{5EE558BE-A564-BF45-97FE-A4D3E5898F75}"/>
              </a:ext>
            </a:extLst>
          </p:cNvPr>
          <p:cNvSpPr/>
          <p:nvPr/>
        </p:nvSpPr>
        <p:spPr bwMode="auto">
          <a:xfrm>
            <a:off x="6639773" y="3962581"/>
            <a:ext cx="327044" cy="58943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B1C7DC2A-C83B-144F-85C1-104636E18902}"/>
              </a:ext>
            </a:extLst>
          </p:cNvPr>
          <p:cNvSpPr txBox="1"/>
          <p:nvPr/>
        </p:nvSpPr>
        <p:spPr>
          <a:xfrm>
            <a:off x="6365942" y="4641295"/>
            <a:ext cx="1099981" cy="523220"/>
          </a:xfrm>
          <a:prstGeom prst="rect">
            <a:avLst/>
          </a:prstGeom>
          <a:noFill/>
        </p:spPr>
        <p:txBody>
          <a:bodyPr wrap="none" rtlCol="0">
            <a:spAutoFit/>
          </a:bodyPr>
          <a:lstStyle/>
          <a:p>
            <a:pPr algn="ctr"/>
            <a:r>
              <a:rPr lang="en-US" sz="1400" b="0" dirty="0"/>
              <a:t>Combiner</a:t>
            </a:r>
            <a:br>
              <a:rPr lang="en-US" sz="1400" b="0" dirty="0"/>
            </a:br>
            <a:r>
              <a:rPr lang="en-US" sz="1400" b="0" dirty="0"/>
              <a:t>(Ensemble)</a:t>
            </a:r>
          </a:p>
        </p:txBody>
      </p:sp>
      <p:sp>
        <p:nvSpPr>
          <p:cNvPr id="20" name="TextBox 19">
            <a:extLst>
              <a:ext uri="{FF2B5EF4-FFF2-40B4-BE49-F238E27FC236}">
                <a16:creationId xmlns:a16="http://schemas.microsoft.com/office/drawing/2014/main" id="{45C4D850-7855-C247-BEBB-C05AE7DD7DB1}"/>
              </a:ext>
            </a:extLst>
          </p:cNvPr>
          <p:cNvSpPr txBox="1"/>
          <p:nvPr/>
        </p:nvSpPr>
        <p:spPr>
          <a:xfrm>
            <a:off x="7542123" y="4100747"/>
            <a:ext cx="867546" cy="338554"/>
          </a:xfrm>
          <a:prstGeom prst="rect">
            <a:avLst/>
          </a:prstGeom>
          <a:noFill/>
        </p:spPr>
        <p:txBody>
          <a:bodyPr wrap="none" rtlCol="0">
            <a:spAutoFit/>
          </a:bodyPr>
          <a:lstStyle/>
          <a:p>
            <a:pPr algn="ctr"/>
            <a:r>
              <a:rPr lang="en-US" sz="1600" b="0" dirty="0">
                <a:solidFill>
                  <a:schemeClr val="tx2"/>
                </a:solidFill>
              </a:rPr>
              <a:t>Answer</a:t>
            </a:r>
          </a:p>
        </p:txBody>
      </p:sp>
      <p:cxnSp>
        <p:nvCxnSpPr>
          <p:cNvPr id="21" name="Straight Connector 20">
            <a:extLst>
              <a:ext uri="{FF2B5EF4-FFF2-40B4-BE49-F238E27FC236}">
                <a16:creationId xmlns:a16="http://schemas.microsoft.com/office/drawing/2014/main" id="{0A24F72E-3B9F-9B44-A8A8-69DE85C7E1DB}"/>
              </a:ext>
            </a:extLst>
          </p:cNvPr>
          <p:cNvCxnSpPr/>
          <p:nvPr/>
        </p:nvCxnSpPr>
        <p:spPr bwMode="auto">
          <a:xfrm>
            <a:off x="7008723" y="4289461"/>
            <a:ext cx="532773" cy="0"/>
          </a:xfrm>
          <a:prstGeom prst="line">
            <a:avLst/>
          </a:prstGeom>
          <a:noFill/>
          <a:ln w="19050" cap="flat" cmpd="sng" algn="ctr">
            <a:solidFill>
              <a:schemeClr val="tx1"/>
            </a:solidFill>
            <a:prstDash val="solid"/>
            <a:round/>
            <a:headEnd type="none" w="med" len="med"/>
            <a:tailEnd type="triangle" w="med" len="med"/>
          </a:ln>
          <a:effectLst/>
        </p:spPr>
      </p:cxnSp>
      <p:sp>
        <p:nvSpPr>
          <p:cNvPr id="22" name="Freeform 21">
            <a:extLst>
              <a:ext uri="{FF2B5EF4-FFF2-40B4-BE49-F238E27FC236}">
                <a16:creationId xmlns:a16="http://schemas.microsoft.com/office/drawing/2014/main" id="{541EC5A2-B0C7-714D-A164-A4649E9BC80B}"/>
              </a:ext>
            </a:extLst>
          </p:cNvPr>
          <p:cNvSpPr/>
          <p:nvPr/>
        </p:nvSpPr>
        <p:spPr bwMode="auto">
          <a:xfrm>
            <a:off x="6694201" y="4134177"/>
            <a:ext cx="225441" cy="291920"/>
          </a:xfrm>
          <a:custGeom>
            <a:avLst/>
            <a:gdLst>
              <a:gd name="connsiteX0" fmla="*/ 0 w 278145"/>
              <a:gd name="connsiteY0" fmla="*/ 271191 h 271191"/>
              <a:gd name="connsiteX1" fmla="*/ 97351 w 278145"/>
              <a:gd name="connsiteY1" fmla="*/ 215562 h 271191"/>
              <a:gd name="connsiteX2" fmla="*/ 142549 w 278145"/>
              <a:gd name="connsiteY2" fmla="*/ 41722 h 271191"/>
              <a:gd name="connsiteX3" fmla="*/ 278145 w 278145"/>
              <a:gd name="connsiteY3" fmla="*/ 0 h 271191"/>
            </a:gdLst>
            <a:ahLst/>
            <a:cxnLst>
              <a:cxn ang="0">
                <a:pos x="connsiteX0" y="connsiteY0"/>
              </a:cxn>
              <a:cxn ang="0">
                <a:pos x="connsiteX1" y="connsiteY1"/>
              </a:cxn>
              <a:cxn ang="0">
                <a:pos x="connsiteX2" y="connsiteY2"/>
              </a:cxn>
              <a:cxn ang="0">
                <a:pos x="connsiteX3" y="connsiteY3"/>
              </a:cxn>
            </a:cxnLst>
            <a:rect l="l" t="t" r="r" b="b"/>
            <a:pathLst>
              <a:path w="278145" h="271191">
                <a:moveTo>
                  <a:pt x="0" y="271191"/>
                </a:moveTo>
                <a:cubicBezTo>
                  <a:pt x="36796" y="262499"/>
                  <a:pt x="73593" y="253807"/>
                  <a:pt x="97351" y="215562"/>
                </a:cubicBezTo>
                <a:cubicBezTo>
                  <a:pt x="121109" y="177317"/>
                  <a:pt x="112417" y="77649"/>
                  <a:pt x="142549" y="41722"/>
                </a:cubicBezTo>
                <a:cubicBezTo>
                  <a:pt x="172681" y="5795"/>
                  <a:pt x="225413" y="2897"/>
                  <a:pt x="278145" y="0"/>
                </a:cubicBezTo>
              </a:path>
            </a:pathLst>
          </a:cu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3" name="Straight Arrow Connector 22">
            <a:extLst>
              <a:ext uri="{FF2B5EF4-FFF2-40B4-BE49-F238E27FC236}">
                <a16:creationId xmlns:a16="http://schemas.microsoft.com/office/drawing/2014/main" id="{7744820D-1AA6-7D43-AD27-D251EC4D8F32}"/>
              </a:ext>
            </a:extLst>
          </p:cNvPr>
          <p:cNvCxnSpPr>
            <a:stCxn id="22" idx="0"/>
          </p:cNvCxnSpPr>
          <p:nvPr/>
        </p:nvCxnSpPr>
        <p:spPr bwMode="auto">
          <a:xfrm flipV="1">
            <a:off x="6694201" y="4088496"/>
            <a:ext cx="362" cy="337601"/>
          </a:xfrm>
          <a:prstGeom prst="straightConnector1">
            <a:avLst/>
          </a:prstGeom>
          <a:noFill/>
          <a:ln w="12700" cap="flat" cmpd="sng" algn="ctr">
            <a:solidFill>
              <a:schemeClr val="tx1"/>
            </a:solidFill>
            <a:prstDash val="solid"/>
            <a:round/>
            <a:headEnd type="none" w="med" len="med"/>
            <a:tailEnd type="none" w="med" len="med"/>
          </a:ln>
          <a:effectLst/>
        </p:spPr>
      </p:cxnSp>
      <p:cxnSp>
        <p:nvCxnSpPr>
          <p:cNvPr id="24" name="Straight Arrow Connector 23">
            <a:extLst>
              <a:ext uri="{FF2B5EF4-FFF2-40B4-BE49-F238E27FC236}">
                <a16:creationId xmlns:a16="http://schemas.microsoft.com/office/drawing/2014/main" id="{8623F343-99BC-5943-BBD4-7EF9887737E3}"/>
              </a:ext>
            </a:extLst>
          </p:cNvPr>
          <p:cNvCxnSpPr/>
          <p:nvPr/>
        </p:nvCxnSpPr>
        <p:spPr bwMode="auto">
          <a:xfrm flipV="1">
            <a:off x="6694201" y="4424221"/>
            <a:ext cx="225441" cy="1"/>
          </a:xfrm>
          <a:prstGeom prst="straightConnector1">
            <a:avLst/>
          </a:prstGeom>
          <a:noFill/>
          <a:ln w="12700" cap="flat" cmpd="sng" algn="ctr">
            <a:solidFill>
              <a:schemeClr val="tx1"/>
            </a:solidFill>
            <a:prstDash val="solid"/>
            <a:round/>
            <a:headEnd type="none" w="med" len="med"/>
            <a:tailEnd type="none" w="med" len="med"/>
          </a:ln>
          <a:effectLst/>
        </p:spPr>
      </p:cxnSp>
      <p:sp>
        <p:nvSpPr>
          <p:cNvPr id="25" name="Right Brace 24">
            <a:extLst>
              <a:ext uri="{FF2B5EF4-FFF2-40B4-BE49-F238E27FC236}">
                <a16:creationId xmlns:a16="http://schemas.microsoft.com/office/drawing/2014/main" id="{7F9E80DD-6EF5-484E-A609-94099D4FB53C}"/>
              </a:ext>
            </a:extLst>
          </p:cNvPr>
          <p:cNvSpPr/>
          <p:nvPr/>
        </p:nvSpPr>
        <p:spPr bwMode="auto">
          <a:xfrm>
            <a:off x="6246723" y="2971800"/>
            <a:ext cx="316202" cy="2555819"/>
          </a:xfrm>
          <a:prstGeom prst="rightBrace">
            <a:avLst>
              <a:gd name="adj1" fmla="val 23682"/>
              <a:gd name="adj2" fmla="val 50000"/>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6" name="Rounded Rectangle 25">
            <a:extLst>
              <a:ext uri="{FF2B5EF4-FFF2-40B4-BE49-F238E27FC236}">
                <a16:creationId xmlns:a16="http://schemas.microsoft.com/office/drawing/2014/main" id="{E891901F-5C1E-D74D-A01F-5F17007ED379}"/>
              </a:ext>
            </a:extLst>
          </p:cNvPr>
          <p:cNvSpPr/>
          <p:nvPr/>
        </p:nvSpPr>
        <p:spPr bwMode="auto">
          <a:xfrm>
            <a:off x="4847446" y="3811012"/>
            <a:ext cx="1360897" cy="922036"/>
          </a:xfrm>
          <a:prstGeom prst="roundRect">
            <a:avLst/>
          </a:prstGeom>
          <a:noFill/>
          <a:ln w="38100" cap="flat" cmpd="sng" algn="ctr">
            <a:solidFill>
              <a:srgbClr val="FF0000"/>
            </a:solidFill>
            <a:prstDash val="sysDot"/>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7" name="Straight Arrow Connector 26">
            <a:extLst>
              <a:ext uri="{FF2B5EF4-FFF2-40B4-BE49-F238E27FC236}">
                <a16:creationId xmlns:a16="http://schemas.microsoft.com/office/drawing/2014/main" id="{E81BB051-967A-8F4D-8F92-8B9EABEA8549}"/>
              </a:ext>
            </a:extLst>
          </p:cNvPr>
          <p:cNvCxnSpPr>
            <a:cxnSpLocks/>
          </p:cNvCxnSpPr>
          <p:nvPr/>
        </p:nvCxnSpPr>
        <p:spPr bwMode="auto">
          <a:xfrm>
            <a:off x="2665323" y="3279626"/>
            <a:ext cx="2287677" cy="0"/>
          </a:xfrm>
          <a:prstGeom prst="straightConnector1">
            <a:avLst/>
          </a:prstGeom>
          <a:noFill/>
          <a:ln w="1905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3F39958D-198C-6447-A208-457D4BBE44E5}"/>
              </a:ext>
            </a:extLst>
          </p:cNvPr>
          <p:cNvCxnSpPr>
            <a:cxnSpLocks/>
          </p:cNvCxnSpPr>
          <p:nvPr/>
        </p:nvCxnSpPr>
        <p:spPr bwMode="auto">
          <a:xfrm flipV="1">
            <a:off x="2665323" y="5181600"/>
            <a:ext cx="2286000" cy="1"/>
          </a:xfrm>
          <a:prstGeom prst="straightConnector1">
            <a:avLst/>
          </a:prstGeom>
          <a:noFill/>
          <a:ln w="1905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7767C265-2675-094B-8EE3-AB7E69440483}"/>
              </a:ext>
            </a:extLst>
          </p:cNvPr>
          <p:cNvCxnSpPr>
            <a:cxnSpLocks/>
            <a:stCxn id="6" idx="3"/>
          </p:cNvCxnSpPr>
          <p:nvPr/>
        </p:nvCxnSpPr>
        <p:spPr bwMode="auto">
          <a:xfrm>
            <a:off x="4577401" y="4301285"/>
            <a:ext cx="381250" cy="0"/>
          </a:xfrm>
          <a:prstGeom prst="straightConnector1">
            <a:avLst/>
          </a:prstGeom>
          <a:noFill/>
          <a:ln w="19050" cap="flat" cmpd="sng" algn="ctr">
            <a:solidFill>
              <a:schemeClr val="tx1"/>
            </a:solidFill>
            <a:prstDash val="solid"/>
            <a:round/>
            <a:headEnd type="none" w="med" len="med"/>
            <a:tailEnd type="triangle"/>
          </a:ln>
          <a:effectLst/>
        </p:spPr>
      </p:cxnSp>
      <p:cxnSp>
        <p:nvCxnSpPr>
          <p:cNvPr id="30" name="Straight Connector 29">
            <a:extLst>
              <a:ext uri="{FF2B5EF4-FFF2-40B4-BE49-F238E27FC236}">
                <a16:creationId xmlns:a16="http://schemas.microsoft.com/office/drawing/2014/main" id="{E1B47503-5DE0-1341-BF33-0079378A349E}"/>
              </a:ext>
            </a:extLst>
          </p:cNvPr>
          <p:cNvCxnSpPr>
            <a:cxnSpLocks/>
          </p:cNvCxnSpPr>
          <p:nvPr/>
        </p:nvCxnSpPr>
        <p:spPr bwMode="auto">
          <a:xfrm>
            <a:off x="2665323" y="3276600"/>
            <a:ext cx="0" cy="1887915"/>
          </a:xfrm>
          <a:prstGeom prst="line">
            <a:avLst/>
          </a:prstGeom>
          <a:noFill/>
          <a:ln w="19050"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47C2A832-5A07-4944-917E-0981EBC8BF2B}"/>
              </a:ext>
            </a:extLst>
          </p:cNvPr>
          <p:cNvCxnSpPr>
            <a:cxnSpLocks/>
            <a:stCxn id="16" idx="4"/>
            <a:endCxn id="14" idx="1"/>
          </p:cNvCxnSpPr>
          <p:nvPr/>
        </p:nvCxnSpPr>
        <p:spPr bwMode="auto">
          <a:xfrm flipV="1">
            <a:off x="2055723" y="4302752"/>
            <a:ext cx="855415" cy="8720"/>
          </a:xfrm>
          <a:prstGeom prst="straightConnector1">
            <a:avLst/>
          </a:prstGeom>
          <a:noFill/>
          <a:ln w="19050" cap="flat" cmpd="sng" algn="ctr">
            <a:solidFill>
              <a:schemeClr val="tx1"/>
            </a:solidFill>
            <a:prstDash val="solid"/>
            <a:round/>
            <a:headEnd type="none" w="med" len="med"/>
            <a:tailEnd type="triangle"/>
          </a:ln>
          <a:effectLst/>
        </p:spPr>
      </p:cxnSp>
      <p:cxnSp>
        <p:nvCxnSpPr>
          <p:cNvPr id="32" name="Straight Connector 31">
            <a:extLst>
              <a:ext uri="{FF2B5EF4-FFF2-40B4-BE49-F238E27FC236}">
                <a16:creationId xmlns:a16="http://schemas.microsoft.com/office/drawing/2014/main" id="{464A250B-ED6E-A549-8CBB-B41ACECB2729}"/>
              </a:ext>
            </a:extLst>
          </p:cNvPr>
          <p:cNvCxnSpPr>
            <a:cxnSpLocks/>
            <a:endCxn id="13" idx="0"/>
          </p:cNvCxnSpPr>
          <p:nvPr/>
        </p:nvCxnSpPr>
        <p:spPr bwMode="auto">
          <a:xfrm>
            <a:off x="5504253" y="2421075"/>
            <a:ext cx="6908" cy="466023"/>
          </a:xfrm>
          <a:prstGeom prst="line">
            <a:avLst/>
          </a:prstGeom>
          <a:noFill/>
          <a:ln w="19050" cap="flat" cmpd="sng" algn="ctr">
            <a:solidFill>
              <a:schemeClr val="tx1"/>
            </a:solidFill>
            <a:prstDash val="solid"/>
            <a:round/>
            <a:headEnd type="none" w="med" len="med"/>
            <a:tailEnd type="triangle" w="med" len="med"/>
          </a:ln>
          <a:effectLst/>
        </p:spPr>
      </p:cxnSp>
      <p:sp>
        <p:nvSpPr>
          <p:cNvPr id="33" name="TextBox 32">
            <a:extLst>
              <a:ext uri="{FF2B5EF4-FFF2-40B4-BE49-F238E27FC236}">
                <a16:creationId xmlns:a16="http://schemas.microsoft.com/office/drawing/2014/main" id="{BF518266-2A23-0143-94D2-B04B365A8FA1}"/>
              </a:ext>
            </a:extLst>
          </p:cNvPr>
          <p:cNvSpPr txBox="1"/>
          <p:nvPr/>
        </p:nvSpPr>
        <p:spPr>
          <a:xfrm>
            <a:off x="5012719" y="2133600"/>
            <a:ext cx="1005404" cy="338554"/>
          </a:xfrm>
          <a:prstGeom prst="rect">
            <a:avLst/>
          </a:prstGeom>
          <a:noFill/>
        </p:spPr>
        <p:txBody>
          <a:bodyPr wrap="none" rtlCol="0">
            <a:spAutoFit/>
          </a:bodyPr>
          <a:lstStyle/>
          <a:p>
            <a:pPr algn="ctr"/>
            <a:r>
              <a:rPr lang="en-US" sz="1600" b="0" dirty="0">
                <a:solidFill>
                  <a:schemeClr val="tx2"/>
                </a:solidFill>
              </a:rPr>
              <a:t>Question</a:t>
            </a:r>
          </a:p>
        </p:txBody>
      </p:sp>
      <p:pic>
        <p:nvPicPr>
          <p:cNvPr id="4098" name="Picture 2">
            <a:extLst>
              <a:ext uri="{FF2B5EF4-FFF2-40B4-BE49-F238E27FC236}">
                <a16:creationId xmlns:a16="http://schemas.microsoft.com/office/drawing/2014/main" id="{85EC388C-4901-FB47-8E82-EEE4661F0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723" y="157832"/>
            <a:ext cx="1983707" cy="129391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logo_head_only_300 (1).png">
            <a:extLst>
              <a:ext uri="{FF2B5EF4-FFF2-40B4-BE49-F238E27FC236}">
                <a16:creationId xmlns:a16="http://schemas.microsoft.com/office/drawing/2014/main" id="{8879EC5E-EE16-2A46-B95D-0D68887BBD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91020" y="2705586"/>
            <a:ext cx="412523" cy="409773"/>
          </a:xfrm>
          <a:prstGeom prst="rect">
            <a:avLst/>
          </a:prstGeom>
        </p:spPr>
      </p:pic>
      <p:sp>
        <p:nvSpPr>
          <p:cNvPr id="36" name="TextBox 35">
            <a:extLst>
              <a:ext uri="{FF2B5EF4-FFF2-40B4-BE49-F238E27FC236}">
                <a16:creationId xmlns:a16="http://schemas.microsoft.com/office/drawing/2014/main" id="{0040166E-416E-B34F-B80C-2F8790B50BEE}"/>
              </a:ext>
            </a:extLst>
          </p:cNvPr>
          <p:cNvSpPr txBox="1"/>
          <p:nvPr/>
        </p:nvSpPr>
        <p:spPr>
          <a:xfrm>
            <a:off x="2578566" y="2761007"/>
            <a:ext cx="943977" cy="338554"/>
          </a:xfrm>
          <a:prstGeom prst="rect">
            <a:avLst/>
          </a:prstGeom>
          <a:noFill/>
        </p:spPr>
        <p:txBody>
          <a:bodyPr wrap="none" rtlCol="0">
            <a:spAutoFit/>
          </a:bodyPr>
          <a:lstStyle/>
          <a:p>
            <a:pPr algn="ctr"/>
            <a:r>
              <a:rPr lang="en-US" sz="1600" b="0" dirty="0">
                <a:solidFill>
                  <a:schemeClr val="tx2"/>
                </a:solidFill>
              </a:rPr>
              <a:t>ARISTO</a:t>
            </a:r>
          </a:p>
        </p:txBody>
      </p:sp>
    </p:spTree>
    <p:extLst>
      <p:ext uri="{BB962C8B-B14F-4D97-AF65-F5344CB8AC3E}">
        <p14:creationId xmlns:p14="http://schemas.microsoft.com/office/powerpoint/2010/main" val="311561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8672-85E5-5243-B8B4-3ADCF4BF3265}"/>
              </a:ext>
            </a:extLst>
          </p:cNvPr>
          <p:cNvSpPr>
            <a:spLocks noGrp="1"/>
          </p:cNvSpPr>
          <p:nvPr>
            <p:ph type="ctrTitle"/>
          </p:nvPr>
        </p:nvSpPr>
        <p:spPr/>
        <p:txBody>
          <a:bodyPr/>
          <a:lstStyle/>
          <a:p>
            <a:r>
              <a:rPr lang="en-US" dirty="0"/>
              <a:t>Aristo Inference Modules </a:t>
            </a:r>
          </a:p>
        </p:txBody>
      </p:sp>
      <p:sp>
        <p:nvSpPr>
          <p:cNvPr id="3" name="Subtitle 2">
            <a:extLst>
              <a:ext uri="{FF2B5EF4-FFF2-40B4-BE49-F238E27FC236}">
                <a16:creationId xmlns:a16="http://schemas.microsoft.com/office/drawing/2014/main" id="{882C0FD2-F1A3-5C4C-A96C-8B87F95208EE}"/>
              </a:ext>
            </a:extLst>
          </p:cNvPr>
          <p:cNvSpPr>
            <a:spLocks noGrp="1"/>
          </p:cNvSpPr>
          <p:nvPr>
            <p:ph type="subTitle" idx="1"/>
          </p:nvPr>
        </p:nvSpPr>
        <p:spPr/>
        <p:txBody>
          <a:bodyPr/>
          <a:lstStyle/>
          <a:p>
            <a:endParaRPr lang="en-US" sz="1400" dirty="0">
              <a:solidFill>
                <a:schemeClr val="tx1">
                  <a:lumMod val="50000"/>
                  <a:lumOff val="50000"/>
                </a:schemeClr>
              </a:solidFill>
            </a:endParaRPr>
          </a:p>
          <a:p>
            <a:r>
              <a:rPr lang="en-US" sz="1600" kern="1200" dirty="0" err="1">
                <a:solidFill>
                  <a:srgbClr val="000090"/>
                </a:solidFill>
                <a:latin typeface="Arial" charset="0"/>
              </a:rPr>
              <a:t>Khashabi</a:t>
            </a:r>
            <a:r>
              <a:rPr lang="en-US" sz="1600" kern="1200" dirty="0">
                <a:solidFill>
                  <a:srgbClr val="000090"/>
                </a:solidFill>
                <a:latin typeface="Arial" charset="0"/>
              </a:rPr>
              <a:t> et al, AAAI-2018 </a:t>
            </a:r>
          </a:p>
          <a:p>
            <a:r>
              <a:rPr lang="en-US" sz="1600" kern="1200" dirty="0" err="1">
                <a:solidFill>
                  <a:srgbClr val="000090"/>
                </a:solidFill>
                <a:latin typeface="Arial" charset="0"/>
              </a:rPr>
              <a:t>Khot</a:t>
            </a:r>
            <a:r>
              <a:rPr lang="en-US" sz="1600" kern="1200" dirty="0">
                <a:solidFill>
                  <a:srgbClr val="000090"/>
                </a:solidFill>
                <a:latin typeface="Arial" charset="0"/>
              </a:rPr>
              <a:t> et al, ACL-2017 </a:t>
            </a:r>
          </a:p>
          <a:p>
            <a:r>
              <a:rPr lang="en-US" sz="1600" kern="1200" dirty="0" err="1">
                <a:solidFill>
                  <a:srgbClr val="000090"/>
                </a:solidFill>
                <a:latin typeface="Arial" charset="0"/>
              </a:rPr>
              <a:t>Khashabi</a:t>
            </a:r>
            <a:r>
              <a:rPr lang="en-US" sz="1600" kern="1200" dirty="0">
                <a:solidFill>
                  <a:srgbClr val="000090"/>
                </a:solidFill>
                <a:latin typeface="Arial" charset="0"/>
              </a:rPr>
              <a:t> et al, IJCAI-2016 </a:t>
            </a:r>
          </a:p>
          <a:p>
            <a:endParaRPr lang="en-US" sz="1400" dirty="0">
              <a:solidFill>
                <a:schemeClr val="tx1">
                  <a:lumMod val="50000"/>
                  <a:lumOff val="50000"/>
                </a:schemeClr>
              </a:solidFill>
            </a:endParaRPr>
          </a:p>
        </p:txBody>
      </p:sp>
    </p:spTree>
    <p:extLst>
      <p:ext uri="{BB962C8B-B14F-4D97-AF65-F5344CB8AC3E}">
        <p14:creationId xmlns:p14="http://schemas.microsoft.com/office/powerpoint/2010/main" val="2553977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ontent Placeholder 2"/>
          <p:cNvSpPr txBox="1">
            <a:spLocks/>
          </p:cNvSpPr>
          <p:nvPr/>
        </p:nvSpPr>
        <p:spPr>
          <a:xfrm>
            <a:off x="293978" y="731837"/>
            <a:ext cx="8646250" cy="5364163"/>
          </a:xfrm>
          <a:prstGeom prst="rect">
            <a:avLst/>
          </a:prstGeom>
        </p:spPr>
        <p:txBody>
          <a:bodyPr/>
          <a:lst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a:lstStyle>
          <a:p>
            <a:r>
              <a:rPr lang="en-US" b="0" kern="0" dirty="0"/>
              <a:t>General structure of </a:t>
            </a:r>
            <a:r>
              <a:rPr lang="en-US" kern="0" dirty="0">
                <a:solidFill>
                  <a:srgbClr val="FF0000"/>
                </a:solidFill>
              </a:rPr>
              <a:t>inference frameworks</a:t>
            </a:r>
          </a:p>
          <a:p>
            <a:pPr lvl="1"/>
            <a:r>
              <a:rPr lang="en-US" b="0" kern="0" dirty="0"/>
              <a:t>Text &amp; questions converted to an intermediate representation</a:t>
            </a:r>
          </a:p>
          <a:p>
            <a:pPr lvl="1"/>
            <a:r>
              <a:rPr lang="en-US" b="0" kern="0" dirty="0"/>
              <a:t>A “probabilistic” inference for question-answering</a:t>
            </a:r>
          </a:p>
          <a:p>
            <a:pPr lvl="1"/>
            <a:endParaRPr lang="en-US" b="0" kern="0" dirty="0"/>
          </a:p>
          <a:p>
            <a:pPr lvl="1"/>
            <a:endParaRPr lang="en-US" b="0" kern="0" dirty="0"/>
          </a:p>
          <a:p>
            <a:pPr lvl="1"/>
            <a:endParaRPr lang="en-US" b="0" kern="0" dirty="0"/>
          </a:p>
          <a:p>
            <a:pPr lvl="1"/>
            <a:endParaRPr lang="en-US" b="0" kern="0" dirty="0"/>
          </a:p>
          <a:p>
            <a:endParaRPr lang="en-US" b="0" kern="0" dirty="0"/>
          </a:p>
          <a:p>
            <a:r>
              <a:rPr lang="en-US" b="0" kern="0" dirty="0"/>
              <a:t>Three key scientific questions:</a:t>
            </a:r>
          </a:p>
          <a:p>
            <a:pPr marL="914400" lvl="1" indent="-457200">
              <a:buFont typeface="+mj-lt"/>
              <a:buAutoNum type="arabicPeriod"/>
            </a:pPr>
            <a:r>
              <a:rPr lang="en-US" b="0" kern="0" dirty="0"/>
              <a:t>How do we identify and represent the </a:t>
            </a:r>
            <a:r>
              <a:rPr lang="en-US" kern="0" dirty="0">
                <a:solidFill>
                  <a:srgbClr val="FF0000"/>
                </a:solidFill>
              </a:rPr>
              <a:t>meaning </a:t>
            </a:r>
            <a:r>
              <a:rPr lang="en-US" b="0" kern="0" dirty="0"/>
              <a:t>of text?</a:t>
            </a:r>
          </a:p>
          <a:p>
            <a:pPr marL="914400" lvl="1" indent="-457200">
              <a:buFont typeface="+mj-lt"/>
              <a:buAutoNum type="arabicPeriod"/>
            </a:pPr>
            <a:r>
              <a:rPr lang="en-US" b="0" kern="0" dirty="0"/>
              <a:t>What mechanisms support </a:t>
            </a:r>
            <a:r>
              <a:rPr lang="en-US" kern="0" dirty="0">
                <a:solidFill>
                  <a:srgbClr val="FF0000"/>
                </a:solidFill>
              </a:rPr>
              <a:t>robust reasoning </a:t>
            </a:r>
            <a:r>
              <a:rPr lang="en-US" b="0" kern="0" dirty="0"/>
              <a:t>with incomplete and incorrect knowledge?</a:t>
            </a:r>
          </a:p>
          <a:p>
            <a:pPr lvl="1"/>
            <a:endParaRPr lang="en-US" b="0" kern="0" dirty="0"/>
          </a:p>
        </p:txBody>
      </p:sp>
      <p:cxnSp>
        <p:nvCxnSpPr>
          <p:cNvPr id="13" name="Straight Arrow Connector 12"/>
          <p:cNvCxnSpPr>
            <a:cxnSpLocks/>
          </p:cNvCxnSpPr>
          <p:nvPr/>
        </p:nvCxnSpPr>
        <p:spPr bwMode="auto">
          <a:xfrm>
            <a:off x="2046864" y="1558312"/>
            <a:ext cx="695959" cy="1494291"/>
          </a:xfrm>
          <a:prstGeom prst="straightConnector1">
            <a:avLst/>
          </a:prstGeom>
          <a:noFill/>
          <a:ln w="57150" cap="flat" cmpd="sng" algn="ctr">
            <a:solidFill>
              <a:srgbClr val="FF0000"/>
            </a:solidFill>
            <a:prstDash val="solid"/>
            <a:round/>
            <a:headEnd type="none" w="med" len="med"/>
            <a:tailEnd type="triangle"/>
          </a:ln>
          <a:effectLst/>
        </p:spPr>
      </p:cxnSp>
      <p:sp>
        <p:nvSpPr>
          <p:cNvPr id="2" name="Title 1"/>
          <p:cNvSpPr>
            <a:spLocks noGrp="1"/>
          </p:cNvSpPr>
          <p:nvPr>
            <p:ph type="title"/>
          </p:nvPr>
        </p:nvSpPr>
        <p:spPr/>
        <p:txBody>
          <a:bodyPr/>
          <a:lstStyle/>
          <a:p>
            <a:r>
              <a:rPr lang="en-US" dirty="0"/>
              <a:t>Aristo Inference Modules </a:t>
            </a:r>
          </a:p>
        </p:txBody>
      </p:sp>
      <p:pic>
        <p:nvPicPr>
          <p:cNvPr id="4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755" y="3012638"/>
            <a:ext cx="851326" cy="9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066" y="3171100"/>
            <a:ext cx="851326" cy="9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852400" y="2638770"/>
            <a:ext cx="642035" cy="369332"/>
          </a:xfrm>
          <a:prstGeom prst="rect">
            <a:avLst/>
          </a:prstGeom>
          <a:noFill/>
        </p:spPr>
        <p:txBody>
          <a:bodyPr wrap="none" rtlCol="0">
            <a:spAutoFit/>
          </a:bodyPr>
          <a:lstStyle/>
          <a:p>
            <a:r>
              <a:rPr lang="en-US" dirty="0"/>
              <a:t>Text</a:t>
            </a:r>
          </a:p>
        </p:txBody>
      </p:sp>
      <p:sp>
        <p:nvSpPr>
          <p:cNvPr id="53" name="Right Arrow 52"/>
          <p:cNvSpPr/>
          <p:nvPr/>
        </p:nvSpPr>
        <p:spPr bwMode="auto">
          <a:xfrm>
            <a:off x="2035370" y="3189486"/>
            <a:ext cx="577646" cy="609600"/>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7" name="TextBox 56"/>
          <p:cNvSpPr txBox="1"/>
          <p:nvPr/>
        </p:nvSpPr>
        <p:spPr>
          <a:xfrm>
            <a:off x="2595310" y="2475522"/>
            <a:ext cx="1706438" cy="577081"/>
          </a:xfrm>
          <a:prstGeom prst="rect">
            <a:avLst/>
          </a:prstGeom>
          <a:noFill/>
        </p:spPr>
        <p:txBody>
          <a:bodyPr wrap="square" rtlCol="0">
            <a:spAutoFit/>
          </a:bodyPr>
          <a:lstStyle/>
          <a:p>
            <a:pPr algn="ctr"/>
            <a:r>
              <a:rPr lang="en-US" sz="1050" b="0" dirty="0"/>
              <a:t>Knowledge Base</a:t>
            </a:r>
          </a:p>
          <a:p>
            <a:pPr algn="ctr"/>
            <a:r>
              <a:rPr lang="en-US" sz="1050" b="0" dirty="0"/>
              <a:t>(library of ontologies and domain models)</a:t>
            </a:r>
          </a:p>
        </p:txBody>
      </p:sp>
      <p:grpSp>
        <p:nvGrpSpPr>
          <p:cNvPr id="86" name="Group 85"/>
          <p:cNvGrpSpPr/>
          <p:nvPr/>
        </p:nvGrpSpPr>
        <p:grpSpPr>
          <a:xfrm>
            <a:off x="2964255" y="3238589"/>
            <a:ext cx="451659" cy="440792"/>
            <a:chOff x="6553200" y="3581400"/>
            <a:chExt cx="1371600" cy="1143000"/>
          </a:xfrm>
        </p:grpSpPr>
        <p:sp>
          <p:nvSpPr>
            <p:cNvPr id="87" name="Rectangle 86"/>
            <p:cNvSpPr/>
            <p:nvPr/>
          </p:nvSpPr>
          <p:spPr bwMode="auto">
            <a:xfrm>
              <a:off x="6553200" y="3581400"/>
              <a:ext cx="1371600" cy="1143000"/>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8" name="Oval 87"/>
            <p:cNvSpPr/>
            <p:nvPr/>
          </p:nvSpPr>
          <p:spPr bwMode="auto">
            <a:xfrm>
              <a:off x="7166307" y="365760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89" name="Straight Arrow Connector 88"/>
            <p:cNvCxnSpPr>
              <a:stCxn id="88" idx="5"/>
              <a:endCxn id="90" idx="1"/>
            </p:cNvCxnSpPr>
            <p:nvPr/>
          </p:nvCxnSpPr>
          <p:spPr bwMode="auto">
            <a:xfrm>
              <a:off x="7289493" y="3761416"/>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0" name="Oval 89"/>
            <p:cNvSpPr/>
            <p:nvPr/>
          </p:nvSpPr>
          <p:spPr bwMode="auto">
            <a:xfrm>
              <a:off x="7403924" y="3915907"/>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91" name="Straight Arrow Connector 90"/>
            <p:cNvCxnSpPr>
              <a:stCxn id="88" idx="3"/>
            </p:cNvCxnSpPr>
            <p:nvPr/>
          </p:nvCxnSpPr>
          <p:spPr bwMode="auto">
            <a:xfrm flipH="1">
              <a:off x="7066853" y="3761416"/>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2" name="Oval 91"/>
            <p:cNvSpPr/>
            <p:nvPr/>
          </p:nvSpPr>
          <p:spPr bwMode="auto">
            <a:xfrm>
              <a:off x="7176843"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3" name="Oval 92"/>
            <p:cNvSpPr/>
            <p:nvPr/>
          </p:nvSpPr>
          <p:spPr bwMode="auto">
            <a:xfrm>
              <a:off x="6969180" y="391935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94" name="Straight Arrow Connector 93"/>
            <p:cNvCxnSpPr>
              <a:endCxn id="95" idx="1"/>
            </p:cNvCxnSpPr>
            <p:nvPr/>
          </p:nvCxnSpPr>
          <p:spPr bwMode="auto">
            <a:xfrm>
              <a:off x="7522670" y="4021583"/>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5" name="Oval 94"/>
            <p:cNvSpPr/>
            <p:nvPr/>
          </p:nvSpPr>
          <p:spPr bwMode="auto">
            <a:xfrm>
              <a:off x="7637100"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96" name="Straight Arrow Connector 95"/>
            <p:cNvCxnSpPr>
              <a:endCxn id="92" idx="7"/>
            </p:cNvCxnSpPr>
            <p:nvPr/>
          </p:nvCxnSpPr>
          <p:spPr bwMode="auto">
            <a:xfrm flipH="1">
              <a:off x="7300030" y="4021583"/>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7" name="Oval 96"/>
            <p:cNvSpPr/>
            <p:nvPr/>
          </p:nvSpPr>
          <p:spPr bwMode="auto">
            <a:xfrm>
              <a:off x="6964802"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98" name="Straight Arrow Connector 97"/>
            <p:cNvCxnSpPr>
              <a:endCxn id="99" idx="1"/>
            </p:cNvCxnSpPr>
            <p:nvPr/>
          </p:nvCxnSpPr>
          <p:spPr bwMode="auto">
            <a:xfrm>
              <a:off x="7310628" y="4290621"/>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9" name="Oval 98"/>
            <p:cNvSpPr/>
            <p:nvPr/>
          </p:nvSpPr>
          <p:spPr bwMode="auto">
            <a:xfrm>
              <a:off x="7425059"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00" name="Straight Arrow Connector 99"/>
            <p:cNvCxnSpPr>
              <a:endCxn id="97" idx="7"/>
            </p:cNvCxnSpPr>
            <p:nvPr/>
          </p:nvCxnSpPr>
          <p:spPr bwMode="auto">
            <a:xfrm flipH="1">
              <a:off x="7087988" y="4290621"/>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01" name="Oval 100"/>
            <p:cNvSpPr/>
            <p:nvPr/>
          </p:nvSpPr>
          <p:spPr bwMode="auto">
            <a:xfrm>
              <a:off x="6764108" y="4193886"/>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02" name="Straight Arrow Connector 101"/>
            <p:cNvCxnSpPr>
              <a:endCxn id="101" idx="7"/>
            </p:cNvCxnSpPr>
            <p:nvPr/>
          </p:nvCxnSpPr>
          <p:spPr bwMode="auto">
            <a:xfrm flipH="1">
              <a:off x="6887294" y="4039394"/>
              <a:ext cx="120589" cy="172303"/>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145" name="Group 144"/>
          <p:cNvGrpSpPr/>
          <p:nvPr/>
        </p:nvGrpSpPr>
        <p:grpSpPr>
          <a:xfrm>
            <a:off x="3023272" y="3456513"/>
            <a:ext cx="451659" cy="440792"/>
            <a:chOff x="6553200" y="3581400"/>
            <a:chExt cx="1371600" cy="1143000"/>
          </a:xfrm>
        </p:grpSpPr>
        <p:sp>
          <p:nvSpPr>
            <p:cNvPr id="146" name="Rectangle 145"/>
            <p:cNvSpPr/>
            <p:nvPr/>
          </p:nvSpPr>
          <p:spPr bwMode="auto">
            <a:xfrm>
              <a:off x="6553200" y="3581400"/>
              <a:ext cx="1371600" cy="1143000"/>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47" name="Oval 146"/>
            <p:cNvSpPr/>
            <p:nvPr/>
          </p:nvSpPr>
          <p:spPr bwMode="auto">
            <a:xfrm>
              <a:off x="7166307" y="365760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48" name="Straight Arrow Connector 147"/>
            <p:cNvCxnSpPr>
              <a:stCxn id="147" idx="5"/>
              <a:endCxn id="149" idx="1"/>
            </p:cNvCxnSpPr>
            <p:nvPr/>
          </p:nvCxnSpPr>
          <p:spPr bwMode="auto">
            <a:xfrm>
              <a:off x="7289493" y="3761416"/>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49" name="Oval 148"/>
            <p:cNvSpPr/>
            <p:nvPr/>
          </p:nvSpPr>
          <p:spPr bwMode="auto">
            <a:xfrm>
              <a:off x="7403924" y="3915907"/>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0" name="Straight Arrow Connector 149"/>
            <p:cNvCxnSpPr>
              <a:stCxn id="147" idx="3"/>
            </p:cNvCxnSpPr>
            <p:nvPr/>
          </p:nvCxnSpPr>
          <p:spPr bwMode="auto">
            <a:xfrm flipH="1">
              <a:off x="7066853" y="3761416"/>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51" name="Oval 150"/>
            <p:cNvSpPr/>
            <p:nvPr/>
          </p:nvSpPr>
          <p:spPr bwMode="auto">
            <a:xfrm>
              <a:off x="7176843"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52" name="Oval 151"/>
            <p:cNvSpPr/>
            <p:nvPr/>
          </p:nvSpPr>
          <p:spPr bwMode="auto">
            <a:xfrm>
              <a:off x="6969180" y="391935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3" name="Straight Arrow Connector 152"/>
            <p:cNvCxnSpPr>
              <a:endCxn id="154" idx="1"/>
            </p:cNvCxnSpPr>
            <p:nvPr/>
          </p:nvCxnSpPr>
          <p:spPr bwMode="auto">
            <a:xfrm>
              <a:off x="7522670" y="4021583"/>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54" name="Oval 153"/>
            <p:cNvSpPr/>
            <p:nvPr/>
          </p:nvSpPr>
          <p:spPr bwMode="auto">
            <a:xfrm>
              <a:off x="7637100"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5" name="Straight Arrow Connector 154"/>
            <p:cNvCxnSpPr>
              <a:endCxn id="151" idx="7"/>
            </p:cNvCxnSpPr>
            <p:nvPr/>
          </p:nvCxnSpPr>
          <p:spPr bwMode="auto">
            <a:xfrm flipH="1">
              <a:off x="7300030" y="4021583"/>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56" name="Oval 155"/>
            <p:cNvSpPr/>
            <p:nvPr/>
          </p:nvSpPr>
          <p:spPr bwMode="auto">
            <a:xfrm>
              <a:off x="6964802"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7" name="Straight Arrow Connector 156"/>
            <p:cNvCxnSpPr>
              <a:endCxn id="158" idx="1"/>
            </p:cNvCxnSpPr>
            <p:nvPr/>
          </p:nvCxnSpPr>
          <p:spPr bwMode="auto">
            <a:xfrm>
              <a:off x="7310628" y="4290621"/>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58" name="Oval 157"/>
            <p:cNvSpPr/>
            <p:nvPr/>
          </p:nvSpPr>
          <p:spPr bwMode="auto">
            <a:xfrm>
              <a:off x="7425059"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9" name="Straight Arrow Connector 158"/>
            <p:cNvCxnSpPr>
              <a:endCxn id="156" idx="7"/>
            </p:cNvCxnSpPr>
            <p:nvPr/>
          </p:nvCxnSpPr>
          <p:spPr bwMode="auto">
            <a:xfrm flipH="1">
              <a:off x="7087988" y="4290621"/>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60" name="Oval 159"/>
            <p:cNvSpPr/>
            <p:nvPr/>
          </p:nvSpPr>
          <p:spPr bwMode="auto">
            <a:xfrm>
              <a:off x="6764108" y="4193886"/>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61" name="Straight Arrow Connector 160"/>
            <p:cNvCxnSpPr>
              <a:endCxn id="160" idx="7"/>
            </p:cNvCxnSpPr>
            <p:nvPr/>
          </p:nvCxnSpPr>
          <p:spPr bwMode="auto">
            <a:xfrm flipH="1">
              <a:off x="6887294" y="4039394"/>
              <a:ext cx="120589" cy="172303"/>
            </a:xfrm>
            <a:prstGeom prst="straightConnector1">
              <a:avLst/>
            </a:prstGeom>
            <a:noFill/>
            <a:ln w="19050" cap="flat" cmpd="sng" algn="ctr">
              <a:solidFill>
                <a:schemeClr val="tx1"/>
              </a:solidFill>
              <a:prstDash val="solid"/>
              <a:round/>
              <a:headEnd type="none" w="med" len="med"/>
              <a:tailEnd type="none" w="med" len="med"/>
            </a:ln>
            <a:effectLst/>
          </p:spPr>
        </p:cxnSp>
      </p:gr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1322" y="3163978"/>
            <a:ext cx="678410" cy="768942"/>
          </a:xfrm>
          <a:prstGeom prst="rect">
            <a:avLst/>
          </a:prstGeom>
        </p:spPr>
      </p:pic>
      <p:sp>
        <p:nvSpPr>
          <p:cNvPr id="163" name="Rectangle 162"/>
          <p:cNvSpPr/>
          <p:nvPr/>
        </p:nvSpPr>
        <p:spPr bwMode="auto">
          <a:xfrm>
            <a:off x="4958330" y="2959622"/>
            <a:ext cx="1753320" cy="1186932"/>
          </a:xfrm>
          <a:prstGeom prst="rect">
            <a:avLst/>
          </a:pr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64" name="TextBox 163"/>
          <p:cNvSpPr txBox="1"/>
          <p:nvPr/>
        </p:nvSpPr>
        <p:spPr>
          <a:xfrm>
            <a:off x="4996832" y="2525904"/>
            <a:ext cx="1572867" cy="415498"/>
          </a:xfrm>
          <a:prstGeom prst="rect">
            <a:avLst/>
          </a:prstGeom>
          <a:noFill/>
        </p:spPr>
        <p:txBody>
          <a:bodyPr wrap="none" rtlCol="0">
            <a:spAutoFit/>
          </a:bodyPr>
          <a:lstStyle/>
          <a:p>
            <a:pPr algn="ctr"/>
            <a:r>
              <a:rPr lang="en-US" sz="1050" b="0" dirty="0"/>
              <a:t>Tractable, probabilistic </a:t>
            </a:r>
          </a:p>
          <a:p>
            <a:pPr algn="ctr"/>
            <a:r>
              <a:rPr lang="en-US" sz="1050" b="0" dirty="0"/>
              <a:t>Inference</a:t>
            </a:r>
          </a:p>
        </p:txBody>
      </p:sp>
      <p:sp>
        <p:nvSpPr>
          <p:cNvPr id="170" name="Rectangle 169"/>
          <p:cNvSpPr/>
          <p:nvPr/>
        </p:nvSpPr>
        <p:spPr bwMode="auto">
          <a:xfrm>
            <a:off x="6982449" y="3275421"/>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9" name="Right Arrow 178"/>
          <p:cNvSpPr/>
          <p:nvPr/>
        </p:nvSpPr>
        <p:spPr bwMode="auto">
          <a:xfrm>
            <a:off x="4129162" y="3171100"/>
            <a:ext cx="577646" cy="609600"/>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197" name="Group 196"/>
          <p:cNvGrpSpPr/>
          <p:nvPr/>
        </p:nvGrpSpPr>
        <p:grpSpPr>
          <a:xfrm>
            <a:off x="7851393" y="3270878"/>
            <a:ext cx="270314" cy="237436"/>
            <a:chOff x="6133438" y="4371395"/>
            <a:chExt cx="341181" cy="328239"/>
          </a:xfrm>
        </p:grpSpPr>
        <p:sp>
          <p:nvSpPr>
            <p:cNvPr id="198" name="Oval 197"/>
            <p:cNvSpPr/>
            <p:nvPr/>
          </p:nvSpPr>
          <p:spPr bwMode="auto">
            <a:xfrm>
              <a:off x="6268325" y="437139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99" name="Straight Arrow Connector 198"/>
            <p:cNvCxnSpPr>
              <a:stCxn id="198" idx="5"/>
              <a:endCxn id="200" idx="1"/>
            </p:cNvCxnSpPr>
            <p:nvPr/>
          </p:nvCxnSpPr>
          <p:spPr bwMode="auto">
            <a:xfrm>
              <a:off x="6309639" y="4408877"/>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0" name="Oval 199"/>
            <p:cNvSpPr/>
            <p:nvPr/>
          </p:nvSpPr>
          <p:spPr bwMode="auto">
            <a:xfrm>
              <a:off x="6348016" y="446465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1" name="Straight Arrow Connector 200"/>
            <p:cNvCxnSpPr>
              <a:stCxn id="198" idx="3"/>
            </p:cNvCxnSpPr>
            <p:nvPr/>
          </p:nvCxnSpPr>
          <p:spPr bwMode="auto">
            <a:xfrm flipH="1">
              <a:off x="6234971" y="4408877"/>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2" name="Oval 201"/>
            <p:cNvSpPr/>
            <p:nvPr/>
          </p:nvSpPr>
          <p:spPr bwMode="auto">
            <a:xfrm>
              <a:off x="6271859"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3" name="Oval 202"/>
            <p:cNvSpPr/>
            <p:nvPr/>
          </p:nvSpPr>
          <p:spPr bwMode="auto">
            <a:xfrm>
              <a:off x="6202214" y="4465898"/>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4" name="Straight Arrow Connector 203"/>
            <p:cNvCxnSpPr>
              <a:endCxn id="205" idx="1"/>
            </p:cNvCxnSpPr>
            <p:nvPr/>
          </p:nvCxnSpPr>
          <p:spPr bwMode="auto">
            <a:xfrm>
              <a:off x="6387840" y="4502808"/>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5" name="Oval 204"/>
            <p:cNvSpPr/>
            <p:nvPr/>
          </p:nvSpPr>
          <p:spPr bwMode="auto">
            <a:xfrm>
              <a:off x="6426217"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6" name="Straight Arrow Connector 205"/>
            <p:cNvCxnSpPr>
              <a:endCxn id="202" idx="7"/>
            </p:cNvCxnSpPr>
            <p:nvPr/>
          </p:nvCxnSpPr>
          <p:spPr bwMode="auto">
            <a:xfrm flipH="1">
              <a:off x="6313172" y="4502808"/>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7" name="Oval 206"/>
            <p:cNvSpPr/>
            <p:nvPr/>
          </p:nvSpPr>
          <p:spPr bwMode="auto">
            <a:xfrm>
              <a:off x="6200746"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8" name="Straight Arrow Connector 207"/>
            <p:cNvCxnSpPr>
              <a:endCxn id="209" idx="1"/>
            </p:cNvCxnSpPr>
            <p:nvPr/>
          </p:nvCxnSpPr>
          <p:spPr bwMode="auto">
            <a:xfrm>
              <a:off x="6316727" y="4599943"/>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9" name="Oval 208"/>
            <p:cNvSpPr/>
            <p:nvPr/>
          </p:nvSpPr>
          <p:spPr bwMode="auto">
            <a:xfrm>
              <a:off x="6355104"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10" name="Straight Arrow Connector 209"/>
            <p:cNvCxnSpPr>
              <a:endCxn id="207" idx="7"/>
            </p:cNvCxnSpPr>
            <p:nvPr/>
          </p:nvCxnSpPr>
          <p:spPr bwMode="auto">
            <a:xfrm flipH="1">
              <a:off x="6242059" y="4599943"/>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11" name="Oval 210"/>
            <p:cNvSpPr/>
            <p:nvPr/>
          </p:nvSpPr>
          <p:spPr bwMode="auto">
            <a:xfrm>
              <a:off x="6133438" y="4565017"/>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12" name="Straight Arrow Connector 211"/>
            <p:cNvCxnSpPr>
              <a:endCxn id="211" idx="7"/>
            </p:cNvCxnSpPr>
            <p:nvPr/>
          </p:nvCxnSpPr>
          <p:spPr bwMode="auto">
            <a:xfrm flipH="1">
              <a:off x="6174751" y="4509239"/>
              <a:ext cx="40442" cy="62209"/>
            </a:xfrm>
            <a:prstGeom prst="straightConnector1">
              <a:avLst/>
            </a:prstGeom>
            <a:noFill/>
            <a:ln w="19050" cap="flat" cmpd="sng" algn="ctr">
              <a:solidFill>
                <a:schemeClr val="tx1"/>
              </a:solidFill>
              <a:prstDash val="solid"/>
              <a:round/>
              <a:headEnd type="none" w="med" len="med"/>
              <a:tailEnd type="none" w="med" len="med"/>
            </a:ln>
            <a:effectLst/>
          </p:spPr>
        </p:cxnSp>
      </p:grpSp>
      <p:sp>
        <p:nvSpPr>
          <p:cNvPr id="213" name="TextBox 212"/>
          <p:cNvSpPr txBox="1"/>
          <p:nvPr/>
        </p:nvSpPr>
        <p:spPr>
          <a:xfrm>
            <a:off x="7085191" y="3194133"/>
            <a:ext cx="798617" cy="253916"/>
          </a:xfrm>
          <a:prstGeom prst="rect">
            <a:avLst/>
          </a:prstGeom>
          <a:noFill/>
        </p:spPr>
        <p:txBody>
          <a:bodyPr wrap="none" rtlCol="0">
            <a:spAutoFit/>
          </a:bodyPr>
          <a:lstStyle/>
          <a:p>
            <a:pPr algn="ctr"/>
            <a:r>
              <a:rPr lang="en-US" sz="1050" dirty="0"/>
              <a:t>, because</a:t>
            </a:r>
          </a:p>
        </p:txBody>
      </p:sp>
      <p:sp>
        <p:nvSpPr>
          <p:cNvPr id="115" name="TextBox 114"/>
          <p:cNvSpPr txBox="1"/>
          <p:nvPr/>
        </p:nvSpPr>
        <p:spPr>
          <a:xfrm>
            <a:off x="6774856" y="2997719"/>
            <a:ext cx="649537" cy="253916"/>
          </a:xfrm>
          <a:prstGeom prst="rect">
            <a:avLst/>
          </a:prstGeom>
          <a:noFill/>
        </p:spPr>
        <p:txBody>
          <a:bodyPr wrap="none" rtlCol="0">
            <a:spAutoFit/>
          </a:bodyPr>
          <a:lstStyle/>
          <a:p>
            <a:pPr algn="ctr"/>
            <a:r>
              <a:rPr lang="en-US" sz="1050" dirty="0"/>
              <a:t>answer</a:t>
            </a:r>
          </a:p>
        </p:txBody>
      </p:sp>
      <p:sp>
        <p:nvSpPr>
          <p:cNvPr id="251" name="Rectangle 250"/>
          <p:cNvSpPr/>
          <p:nvPr/>
        </p:nvSpPr>
        <p:spPr bwMode="auto">
          <a:xfrm>
            <a:off x="2890837" y="3057709"/>
            <a:ext cx="1090311" cy="1052177"/>
          </a:xfrm>
          <a:prstGeom prst="rect">
            <a:avLst/>
          </a:pr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7" name="TextBox 216"/>
          <p:cNvSpPr txBox="1"/>
          <p:nvPr/>
        </p:nvSpPr>
        <p:spPr>
          <a:xfrm>
            <a:off x="1703974" y="3745078"/>
            <a:ext cx="1260281" cy="415498"/>
          </a:xfrm>
          <a:prstGeom prst="rect">
            <a:avLst/>
          </a:prstGeom>
          <a:noFill/>
        </p:spPr>
        <p:txBody>
          <a:bodyPr wrap="none" rtlCol="0">
            <a:spAutoFit/>
          </a:bodyPr>
          <a:lstStyle/>
          <a:p>
            <a:pPr algn="ctr"/>
            <a:r>
              <a:rPr lang="en-US" sz="1050" b="0" dirty="0"/>
              <a:t>Natural Language</a:t>
            </a:r>
          </a:p>
          <a:p>
            <a:pPr algn="ctr"/>
            <a:r>
              <a:rPr lang="en-US" sz="1050" b="0" dirty="0"/>
              <a:t>Processing</a:t>
            </a:r>
          </a:p>
        </p:txBody>
      </p:sp>
      <p:grpSp>
        <p:nvGrpSpPr>
          <p:cNvPr id="246" name="Group 245"/>
          <p:cNvGrpSpPr/>
          <p:nvPr/>
        </p:nvGrpSpPr>
        <p:grpSpPr>
          <a:xfrm>
            <a:off x="3514939" y="3253764"/>
            <a:ext cx="342700" cy="540985"/>
            <a:chOff x="1727520" y="1027553"/>
            <a:chExt cx="639681" cy="1133829"/>
          </a:xfrm>
        </p:grpSpPr>
        <p:sp>
          <p:nvSpPr>
            <p:cNvPr id="316" name="Rectangle 315"/>
            <p:cNvSpPr/>
            <p:nvPr/>
          </p:nvSpPr>
          <p:spPr bwMode="auto">
            <a:xfrm>
              <a:off x="1727520" y="1027553"/>
              <a:ext cx="639681" cy="1133829"/>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317" name="Group 316"/>
            <p:cNvGrpSpPr>
              <a:grpSpLocks noChangeAspect="1"/>
            </p:cNvGrpSpPr>
            <p:nvPr/>
          </p:nvGrpSpPr>
          <p:grpSpPr>
            <a:xfrm>
              <a:off x="1907524" y="1203310"/>
              <a:ext cx="359963" cy="801773"/>
              <a:chOff x="692652" y="1840361"/>
              <a:chExt cx="1547520" cy="3446907"/>
            </a:xfrm>
          </p:grpSpPr>
          <p:cxnSp>
            <p:nvCxnSpPr>
              <p:cNvPr id="318" name="Straight Arrow Connector 317"/>
              <p:cNvCxnSpPr>
                <a:stCxn id="322" idx="2"/>
                <a:endCxn id="321" idx="0"/>
              </p:cNvCxnSpPr>
              <p:nvPr/>
            </p:nvCxnSpPr>
            <p:spPr bwMode="auto">
              <a:xfrm>
                <a:off x="1432976" y="2261244"/>
                <a:ext cx="21065" cy="2605141"/>
              </a:xfrm>
              <a:prstGeom prst="straightConnector1">
                <a:avLst/>
              </a:prstGeom>
              <a:noFill/>
              <a:ln w="12700" cap="flat" cmpd="sng" algn="ctr">
                <a:solidFill>
                  <a:schemeClr val="tx1"/>
                </a:solidFill>
                <a:prstDash val="solid"/>
                <a:round/>
                <a:headEnd type="none" w="med" len="med"/>
                <a:tailEnd type="arrow"/>
              </a:ln>
              <a:effectLst/>
            </p:spPr>
          </p:cxnSp>
          <p:sp>
            <p:nvSpPr>
              <p:cNvPr id="319" name="Flowchart: Decision 318"/>
              <p:cNvSpPr/>
              <p:nvPr/>
            </p:nvSpPr>
            <p:spPr bwMode="auto">
              <a:xfrm>
                <a:off x="1006809" y="3936864"/>
                <a:ext cx="894466" cy="625199"/>
              </a:xfrm>
              <a:prstGeom prst="flowChartDecision">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0" name="Flowchart: Process 319"/>
              <p:cNvSpPr/>
              <p:nvPr/>
            </p:nvSpPr>
            <p:spPr bwMode="auto">
              <a:xfrm>
                <a:off x="692652" y="2593673"/>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1" name="Flowchart: Alternate Process 320"/>
              <p:cNvSpPr/>
              <p:nvPr/>
            </p:nvSpPr>
            <p:spPr bwMode="auto">
              <a:xfrm>
                <a:off x="1006808" y="4866385"/>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2" name="Flowchart: Alternate Process 321"/>
              <p:cNvSpPr/>
              <p:nvPr/>
            </p:nvSpPr>
            <p:spPr bwMode="auto">
              <a:xfrm>
                <a:off x="985743" y="1840361"/>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3" name="Flowchart: Process 322"/>
              <p:cNvSpPr/>
              <p:nvPr/>
            </p:nvSpPr>
            <p:spPr bwMode="auto">
              <a:xfrm>
                <a:off x="717392" y="3261972"/>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grpSp>
        <p:nvGrpSpPr>
          <p:cNvPr id="324" name="Group 323"/>
          <p:cNvGrpSpPr/>
          <p:nvPr/>
        </p:nvGrpSpPr>
        <p:grpSpPr>
          <a:xfrm>
            <a:off x="3581989" y="3439895"/>
            <a:ext cx="342700" cy="540985"/>
            <a:chOff x="1727520" y="1027553"/>
            <a:chExt cx="639681" cy="1133829"/>
          </a:xfrm>
        </p:grpSpPr>
        <p:sp>
          <p:nvSpPr>
            <p:cNvPr id="325" name="Rectangle 324"/>
            <p:cNvSpPr/>
            <p:nvPr/>
          </p:nvSpPr>
          <p:spPr bwMode="auto">
            <a:xfrm>
              <a:off x="1727520" y="1027553"/>
              <a:ext cx="639681" cy="1133829"/>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326" name="Group 325"/>
            <p:cNvGrpSpPr>
              <a:grpSpLocks noChangeAspect="1"/>
            </p:cNvGrpSpPr>
            <p:nvPr/>
          </p:nvGrpSpPr>
          <p:grpSpPr>
            <a:xfrm>
              <a:off x="1907524" y="1203310"/>
              <a:ext cx="359963" cy="801773"/>
              <a:chOff x="692652" y="1840361"/>
              <a:chExt cx="1547520" cy="3446907"/>
            </a:xfrm>
          </p:grpSpPr>
          <p:cxnSp>
            <p:nvCxnSpPr>
              <p:cNvPr id="327" name="Straight Arrow Connector 326"/>
              <p:cNvCxnSpPr>
                <a:stCxn id="331" idx="2"/>
                <a:endCxn id="330" idx="0"/>
              </p:cNvCxnSpPr>
              <p:nvPr/>
            </p:nvCxnSpPr>
            <p:spPr bwMode="auto">
              <a:xfrm>
                <a:off x="1432976" y="2261244"/>
                <a:ext cx="21065" cy="2605141"/>
              </a:xfrm>
              <a:prstGeom prst="straightConnector1">
                <a:avLst/>
              </a:prstGeom>
              <a:noFill/>
              <a:ln w="12700" cap="flat" cmpd="sng" algn="ctr">
                <a:solidFill>
                  <a:schemeClr val="tx1"/>
                </a:solidFill>
                <a:prstDash val="solid"/>
                <a:round/>
                <a:headEnd type="none" w="med" len="med"/>
                <a:tailEnd type="arrow"/>
              </a:ln>
              <a:effectLst/>
            </p:spPr>
          </p:cxnSp>
          <p:sp>
            <p:nvSpPr>
              <p:cNvPr id="328" name="Flowchart: Decision 327"/>
              <p:cNvSpPr/>
              <p:nvPr/>
            </p:nvSpPr>
            <p:spPr bwMode="auto">
              <a:xfrm>
                <a:off x="1006809" y="3936864"/>
                <a:ext cx="894466" cy="625199"/>
              </a:xfrm>
              <a:prstGeom prst="flowChartDecision">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9" name="Flowchart: Process 328"/>
              <p:cNvSpPr/>
              <p:nvPr/>
            </p:nvSpPr>
            <p:spPr bwMode="auto">
              <a:xfrm>
                <a:off x="692652" y="2593673"/>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30" name="Flowchart: Alternate Process 329"/>
              <p:cNvSpPr/>
              <p:nvPr/>
            </p:nvSpPr>
            <p:spPr bwMode="auto">
              <a:xfrm>
                <a:off x="1006808" y="4866385"/>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31" name="Flowchart: Alternate Process 330"/>
              <p:cNvSpPr/>
              <p:nvPr/>
            </p:nvSpPr>
            <p:spPr bwMode="auto">
              <a:xfrm>
                <a:off x="985743" y="1840361"/>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32" name="Flowchart: Process 331"/>
              <p:cNvSpPr/>
              <p:nvPr/>
            </p:nvSpPr>
            <p:spPr bwMode="auto">
              <a:xfrm>
                <a:off x="717392" y="3261972"/>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sp>
        <p:nvSpPr>
          <p:cNvPr id="333" name="TextBox 332"/>
          <p:cNvSpPr txBox="1"/>
          <p:nvPr/>
        </p:nvSpPr>
        <p:spPr>
          <a:xfrm>
            <a:off x="7450334" y="2986182"/>
            <a:ext cx="931666" cy="253916"/>
          </a:xfrm>
          <a:prstGeom prst="rect">
            <a:avLst/>
          </a:prstGeom>
          <a:noFill/>
        </p:spPr>
        <p:txBody>
          <a:bodyPr wrap="none" rtlCol="0">
            <a:spAutoFit/>
          </a:bodyPr>
          <a:lstStyle/>
          <a:p>
            <a:pPr algn="ctr"/>
            <a:r>
              <a:rPr lang="en-US" sz="1050" dirty="0"/>
              <a:t>explanation</a:t>
            </a:r>
          </a:p>
        </p:txBody>
      </p:sp>
      <p:cxnSp>
        <p:nvCxnSpPr>
          <p:cNvPr id="336" name="Straight Arrow Connector 335"/>
          <p:cNvCxnSpPr>
            <a:cxnSpLocks/>
          </p:cNvCxnSpPr>
          <p:nvPr/>
        </p:nvCxnSpPr>
        <p:spPr bwMode="auto">
          <a:xfrm flipH="1">
            <a:off x="6772245" y="2417014"/>
            <a:ext cx="604218" cy="481565"/>
          </a:xfrm>
          <a:prstGeom prst="straightConnector1">
            <a:avLst/>
          </a:prstGeom>
          <a:noFill/>
          <a:ln w="57150" cap="flat" cmpd="sng" algn="ctr">
            <a:solidFill>
              <a:srgbClr val="FF0000"/>
            </a:solidFill>
            <a:prstDash val="solid"/>
            <a:round/>
            <a:headEnd type="none" w="med" len="med"/>
            <a:tailEnd type="triangle"/>
          </a:ln>
          <a:effectLst/>
        </p:spPr>
      </p:cxnSp>
      <p:cxnSp>
        <p:nvCxnSpPr>
          <p:cNvPr id="6" name="Straight Arrow Connector 5"/>
          <p:cNvCxnSpPr>
            <a:cxnSpLocks/>
          </p:cNvCxnSpPr>
          <p:nvPr/>
        </p:nvCxnSpPr>
        <p:spPr bwMode="auto">
          <a:xfrm flipV="1">
            <a:off x="3147317" y="4242573"/>
            <a:ext cx="118413" cy="862827"/>
          </a:xfrm>
          <a:prstGeom prst="straightConnector1">
            <a:avLst/>
          </a:prstGeom>
          <a:noFill/>
          <a:ln w="57150" cap="flat" cmpd="sng" algn="ctr">
            <a:solidFill>
              <a:srgbClr val="FF0000"/>
            </a:solidFill>
            <a:prstDash val="solid"/>
            <a:round/>
            <a:headEnd type="none" w="med" len="med"/>
            <a:tailEnd type="triangle"/>
          </a:ln>
          <a:effectLst/>
        </p:spPr>
      </p:cxnSp>
      <p:cxnSp>
        <p:nvCxnSpPr>
          <p:cNvPr id="9" name="Straight Arrow Connector 8"/>
          <p:cNvCxnSpPr>
            <a:cxnSpLocks/>
          </p:cNvCxnSpPr>
          <p:nvPr/>
        </p:nvCxnSpPr>
        <p:spPr bwMode="auto">
          <a:xfrm flipV="1">
            <a:off x="5388016" y="4250989"/>
            <a:ext cx="0" cy="1340888"/>
          </a:xfrm>
          <a:prstGeom prst="straightConnector1">
            <a:avLst/>
          </a:prstGeom>
          <a:no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73086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in Tabular Representation </a:t>
            </a:r>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8336" y="1167567"/>
            <a:ext cx="851326" cy="9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647" y="1326029"/>
            <a:ext cx="851326" cy="9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12981" y="793699"/>
            <a:ext cx="642035" cy="369332"/>
          </a:xfrm>
          <a:prstGeom prst="rect">
            <a:avLst/>
          </a:prstGeom>
          <a:noFill/>
        </p:spPr>
        <p:txBody>
          <a:bodyPr wrap="none" rtlCol="0">
            <a:spAutoFit/>
          </a:bodyPr>
          <a:lstStyle/>
          <a:p>
            <a:r>
              <a:rPr lang="en-US" dirty="0"/>
              <a:t>Text</a:t>
            </a:r>
          </a:p>
        </p:txBody>
      </p:sp>
      <p:sp>
        <p:nvSpPr>
          <p:cNvPr id="6" name="Right Arrow 5"/>
          <p:cNvSpPr/>
          <p:nvPr/>
        </p:nvSpPr>
        <p:spPr bwMode="auto">
          <a:xfrm>
            <a:off x="2695951" y="1344415"/>
            <a:ext cx="577646" cy="609600"/>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TextBox 6"/>
          <p:cNvSpPr txBox="1"/>
          <p:nvPr/>
        </p:nvSpPr>
        <p:spPr>
          <a:xfrm>
            <a:off x="3255891" y="630451"/>
            <a:ext cx="1706438" cy="577081"/>
          </a:xfrm>
          <a:prstGeom prst="rect">
            <a:avLst/>
          </a:prstGeom>
          <a:noFill/>
        </p:spPr>
        <p:txBody>
          <a:bodyPr wrap="square" rtlCol="0">
            <a:spAutoFit/>
          </a:bodyPr>
          <a:lstStyle/>
          <a:p>
            <a:pPr algn="ctr"/>
            <a:r>
              <a:rPr lang="en-US" sz="1050" b="0" dirty="0"/>
              <a:t>Knowledge Base</a:t>
            </a:r>
          </a:p>
          <a:p>
            <a:pPr algn="ctr"/>
            <a:r>
              <a:rPr lang="en-US" sz="1050" b="0" dirty="0"/>
              <a:t>(library of ontologies and domain models)</a:t>
            </a:r>
          </a:p>
        </p:txBody>
      </p:sp>
      <p:grpSp>
        <p:nvGrpSpPr>
          <p:cNvPr id="8" name="Group 7"/>
          <p:cNvGrpSpPr/>
          <p:nvPr/>
        </p:nvGrpSpPr>
        <p:grpSpPr>
          <a:xfrm>
            <a:off x="3624836" y="1393518"/>
            <a:ext cx="451659" cy="440792"/>
            <a:chOff x="6553200" y="3581400"/>
            <a:chExt cx="1371600" cy="1143000"/>
          </a:xfrm>
        </p:grpSpPr>
        <p:sp>
          <p:nvSpPr>
            <p:cNvPr id="9" name="Rectangle 8"/>
            <p:cNvSpPr/>
            <p:nvPr/>
          </p:nvSpPr>
          <p:spPr bwMode="auto">
            <a:xfrm>
              <a:off x="6553200" y="3581400"/>
              <a:ext cx="1371600" cy="1143000"/>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0" name="Oval 9"/>
            <p:cNvSpPr/>
            <p:nvPr/>
          </p:nvSpPr>
          <p:spPr bwMode="auto">
            <a:xfrm>
              <a:off x="7166307" y="365760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1" name="Straight Arrow Connector 10"/>
            <p:cNvCxnSpPr>
              <a:stCxn id="10" idx="5"/>
              <a:endCxn id="12" idx="1"/>
            </p:cNvCxnSpPr>
            <p:nvPr/>
          </p:nvCxnSpPr>
          <p:spPr bwMode="auto">
            <a:xfrm>
              <a:off x="7289493" y="3761416"/>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2" name="Oval 11"/>
            <p:cNvSpPr/>
            <p:nvPr/>
          </p:nvSpPr>
          <p:spPr bwMode="auto">
            <a:xfrm>
              <a:off x="7403924" y="3915907"/>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3" name="Straight Arrow Connector 12"/>
            <p:cNvCxnSpPr>
              <a:stCxn id="10" idx="3"/>
            </p:cNvCxnSpPr>
            <p:nvPr/>
          </p:nvCxnSpPr>
          <p:spPr bwMode="auto">
            <a:xfrm flipH="1">
              <a:off x="7066853" y="3761416"/>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4" name="Oval 13"/>
            <p:cNvSpPr/>
            <p:nvPr/>
          </p:nvSpPr>
          <p:spPr bwMode="auto">
            <a:xfrm>
              <a:off x="7176843"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5" name="Oval 14"/>
            <p:cNvSpPr/>
            <p:nvPr/>
          </p:nvSpPr>
          <p:spPr bwMode="auto">
            <a:xfrm>
              <a:off x="6969180" y="391935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6" name="Straight Arrow Connector 15"/>
            <p:cNvCxnSpPr>
              <a:endCxn id="17" idx="1"/>
            </p:cNvCxnSpPr>
            <p:nvPr/>
          </p:nvCxnSpPr>
          <p:spPr bwMode="auto">
            <a:xfrm>
              <a:off x="7522670" y="4021583"/>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7" name="Oval 16"/>
            <p:cNvSpPr/>
            <p:nvPr/>
          </p:nvSpPr>
          <p:spPr bwMode="auto">
            <a:xfrm>
              <a:off x="7637100"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8" name="Straight Arrow Connector 17"/>
            <p:cNvCxnSpPr>
              <a:endCxn id="14" idx="7"/>
            </p:cNvCxnSpPr>
            <p:nvPr/>
          </p:nvCxnSpPr>
          <p:spPr bwMode="auto">
            <a:xfrm flipH="1">
              <a:off x="7300030" y="4021583"/>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9" name="Oval 18"/>
            <p:cNvSpPr/>
            <p:nvPr/>
          </p:nvSpPr>
          <p:spPr bwMode="auto">
            <a:xfrm>
              <a:off x="6964802"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 name="Straight Arrow Connector 19"/>
            <p:cNvCxnSpPr>
              <a:endCxn id="21" idx="1"/>
            </p:cNvCxnSpPr>
            <p:nvPr/>
          </p:nvCxnSpPr>
          <p:spPr bwMode="auto">
            <a:xfrm>
              <a:off x="7310628" y="4290621"/>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21" name="Oval 20"/>
            <p:cNvSpPr/>
            <p:nvPr/>
          </p:nvSpPr>
          <p:spPr bwMode="auto">
            <a:xfrm>
              <a:off x="7425059"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2" name="Straight Arrow Connector 21"/>
            <p:cNvCxnSpPr>
              <a:endCxn id="19" idx="7"/>
            </p:cNvCxnSpPr>
            <p:nvPr/>
          </p:nvCxnSpPr>
          <p:spPr bwMode="auto">
            <a:xfrm flipH="1">
              <a:off x="7087988" y="4290621"/>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23" name="Oval 22"/>
            <p:cNvSpPr/>
            <p:nvPr/>
          </p:nvSpPr>
          <p:spPr bwMode="auto">
            <a:xfrm>
              <a:off x="6764108" y="4193886"/>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4" name="Straight Arrow Connector 23"/>
            <p:cNvCxnSpPr>
              <a:endCxn id="23" idx="7"/>
            </p:cNvCxnSpPr>
            <p:nvPr/>
          </p:nvCxnSpPr>
          <p:spPr bwMode="auto">
            <a:xfrm flipH="1">
              <a:off x="6887294" y="4039394"/>
              <a:ext cx="120589" cy="172303"/>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25" name="Group 24"/>
          <p:cNvGrpSpPr/>
          <p:nvPr/>
        </p:nvGrpSpPr>
        <p:grpSpPr>
          <a:xfrm>
            <a:off x="3683853" y="1611442"/>
            <a:ext cx="451659" cy="440792"/>
            <a:chOff x="6553200" y="3581400"/>
            <a:chExt cx="1371600" cy="1143000"/>
          </a:xfrm>
        </p:grpSpPr>
        <p:sp>
          <p:nvSpPr>
            <p:cNvPr id="26" name="Rectangle 25"/>
            <p:cNvSpPr/>
            <p:nvPr/>
          </p:nvSpPr>
          <p:spPr bwMode="auto">
            <a:xfrm>
              <a:off x="6553200" y="3581400"/>
              <a:ext cx="1371600" cy="1143000"/>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7" name="Oval 26"/>
            <p:cNvSpPr/>
            <p:nvPr/>
          </p:nvSpPr>
          <p:spPr bwMode="auto">
            <a:xfrm>
              <a:off x="7166307" y="365760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8" name="Straight Arrow Connector 27"/>
            <p:cNvCxnSpPr>
              <a:stCxn id="27" idx="5"/>
              <a:endCxn id="29" idx="1"/>
            </p:cNvCxnSpPr>
            <p:nvPr/>
          </p:nvCxnSpPr>
          <p:spPr bwMode="auto">
            <a:xfrm>
              <a:off x="7289493" y="3761416"/>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29" name="Oval 28"/>
            <p:cNvSpPr/>
            <p:nvPr/>
          </p:nvSpPr>
          <p:spPr bwMode="auto">
            <a:xfrm>
              <a:off x="7403924" y="3915907"/>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0" name="Straight Arrow Connector 29"/>
            <p:cNvCxnSpPr>
              <a:stCxn id="27" idx="3"/>
            </p:cNvCxnSpPr>
            <p:nvPr/>
          </p:nvCxnSpPr>
          <p:spPr bwMode="auto">
            <a:xfrm flipH="1">
              <a:off x="7066853" y="3761416"/>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31" name="Oval 30"/>
            <p:cNvSpPr/>
            <p:nvPr/>
          </p:nvSpPr>
          <p:spPr bwMode="auto">
            <a:xfrm>
              <a:off x="7176843"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 name="Oval 31"/>
            <p:cNvSpPr/>
            <p:nvPr/>
          </p:nvSpPr>
          <p:spPr bwMode="auto">
            <a:xfrm>
              <a:off x="6969180" y="391935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3" name="Straight Arrow Connector 32"/>
            <p:cNvCxnSpPr>
              <a:endCxn id="34" idx="1"/>
            </p:cNvCxnSpPr>
            <p:nvPr/>
          </p:nvCxnSpPr>
          <p:spPr bwMode="auto">
            <a:xfrm>
              <a:off x="7522670" y="4021583"/>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34" name="Oval 33"/>
            <p:cNvSpPr/>
            <p:nvPr/>
          </p:nvSpPr>
          <p:spPr bwMode="auto">
            <a:xfrm>
              <a:off x="7637100"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5" name="Straight Arrow Connector 34"/>
            <p:cNvCxnSpPr>
              <a:endCxn id="31" idx="7"/>
            </p:cNvCxnSpPr>
            <p:nvPr/>
          </p:nvCxnSpPr>
          <p:spPr bwMode="auto">
            <a:xfrm flipH="1">
              <a:off x="7300030" y="4021583"/>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36" name="Oval 35"/>
            <p:cNvSpPr/>
            <p:nvPr/>
          </p:nvSpPr>
          <p:spPr bwMode="auto">
            <a:xfrm>
              <a:off x="6964802"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7" name="Straight Arrow Connector 36"/>
            <p:cNvCxnSpPr>
              <a:endCxn id="38" idx="1"/>
            </p:cNvCxnSpPr>
            <p:nvPr/>
          </p:nvCxnSpPr>
          <p:spPr bwMode="auto">
            <a:xfrm>
              <a:off x="7310628" y="4290621"/>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38" name="Oval 37"/>
            <p:cNvSpPr/>
            <p:nvPr/>
          </p:nvSpPr>
          <p:spPr bwMode="auto">
            <a:xfrm>
              <a:off x="7425059"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9" name="Straight Arrow Connector 38"/>
            <p:cNvCxnSpPr>
              <a:endCxn id="36" idx="7"/>
            </p:cNvCxnSpPr>
            <p:nvPr/>
          </p:nvCxnSpPr>
          <p:spPr bwMode="auto">
            <a:xfrm flipH="1">
              <a:off x="7087988" y="4290621"/>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40" name="Oval 39"/>
            <p:cNvSpPr/>
            <p:nvPr/>
          </p:nvSpPr>
          <p:spPr bwMode="auto">
            <a:xfrm>
              <a:off x="6764108" y="4193886"/>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41" name="Straight Arrow Connector 40"/>
            <p:cNvCxnSpPr>
              <a:endCxn id="40" idx="7"/>
            </p:cNvCxnSpPr>
            <p:nvPr/>
          </p:nvCxnSpPr>
          <p:spPr bwMode="auto">
            <a:xfrm flipH="1">
              <a:off x="6887294" y="4039394"/>
              <a:ext cx="120589" cy="172303"/>
            </a:xfrm>
            <a:prstGeom prst="straightConnector1">
              <a:avLst/>
            </a:prstGeom>
            <a:noFill/>
            <a:ln w="19050" cap="flat" cmpd="sng" algn="ctr">
              <a:solidFill>
                <a:schemeClr val="tx1"/>
              </a:solidFill>
              <a:prstDash val="solid"/>
              <a:round/>
              <a:headEnd type="none" w="med" len="med"/>
              <a:tailEnd type="none" w="med" len="med"/>
            </a:ln>
            <a:effectLst/>
          </p:spPr>
        </p:cxnSp>
      </p:gr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1903" y="1318907"/>
            <a:ext cx="678410" cy="768942"/>
          </a:xfrm>
          <a:prstGeom prst="rect">
            <a:avLst/>
          </a:prstGeom>
        </p:spPr>
      </p:pic>
      <p:sp>
        <p:nvSpPr>
          <p:cNvPr id="43" name="Rectangle 42"/>
          <p:cNvSpPr/>
          <p:nvPr/>
        </p:nvSpPr>
        <p:spPr bwMode="auto">
          <a:xfrm>
            <a:off x="5618911" y="1114551"/>
            <a:ext cx="1753320" cy="1186932"/>
          </a:xfrm>
          <a:prstGeom prst="rect">
            <a:avLst/>
          </a:pr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4" name="TextBox 43"/>
          <p:cNvSpPr txBox="1"/>
          <p:nvPr/>
        </p:nvSpPr>
        <p:spPr>
          <a:xfrm>
            <a:off x="5657413" y="680833"/>
            <a:ext cx="1572867" cy="415498"/>
          </a:xfrm>
          <a:prstGeom prst="rect">
            <a:avLst/>
          </a:prstGeom>
          <a:noFill/>
        </p:spPr>
        <p:txBody>
          <a:bodyPr wrap="none" rtlCol="0">
            <a:spAutoFit/>
          </a:bodyPr>
          <a:lstStyle/>
          <a:p>
            <a:pPr algn="ctr"/>
            <a:r>
              <a:rPr lang="en-US" sz="1050" b="0" dirty="0"/>
              <a:t>Tractable, probabilistic </a:t>
            </a:r>
          </a:p>
          <a:p>
            <a:pPr algn="ctr"/>
            <a:r>
              <a:rPr lang="en-US" sz="1050" b="0" dirty="0"/>
              <a:t>Inference</a:t>
            </a:r>
          </a:p>
        </p:txBody>
      </p:sp>
      <p:sp>
        <p:nvSpPr>
          <p:cNvPr id="45" name="Rectangle 44"/>
          <p:cNvSpPr/>
          <p:nvPr/>
        </p:nvSpPr>
        <p:spPr bwMode="auto">
          <a:xfrm>
            <a:off x="7643030" y="1430350"/>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6" name="Right Arrow 45"/>
          <p:cNvSpPr/>
          <p:nvPr/>
        </p:nvSpPr>
        <p:spPr bwMode="auto">
          <a:xfrm>
            <a:off x="4789743" y="1326029"/>
            <a:ext cx="577646" cy="609600"/>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47" name="Group 46"/>
          <p:cNvGrpSpPr/>
          <p:nvPr/>
        </p:nvGrpSpPr>
        <p:grpSpPr>
          <a:xfrm>
            <a:off x="8511974" y="1425807"/>
            <a:ext cx="270314" cy="237436"/>
            <a:chOff x="6133438" y="4371395"/>
            <a:chExt cx="341181" cy="328239"/>
          </a:xfrm>
        </p:grpSpPr>
        <p:sp>
          <p:nvSpPr>
            <p:cNvPr id="48" name="Oval 47"/>
            <p:cNvSpPr/>
            <p:nvPr/>
          </p:nvSpPr>
          <p:spPr bwMode="auto">
            <a:xfrm>
              <a:off x="6268325" y="437139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49" name="Straight Arrow Connector 48"/>
            <p:cNvCxnSpPr>
              <a:stCxn id="48" idx="5"/>
              <a:endCxn id="50" idx="1"/>
            </p:cNvCxnSpPr>
            <p:nvPr/>
          </p:nvCxnSpPr>
          <p:spPr bwMode="auto">
            <a:xfrm>
              <a:off x="6309639" y="4408877"/>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50" name="Oval 49"/>
            <p:cNvSpPr/>
            <p:nvPr/>
          </p:nvSpPr>
          <p:spPr bwMode="auto">
            <a:xfrm>
              <a:off x="6348016" y="446465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51" name="Straight Arrow Connector 50"/>
            <p:cNvCxnSpPr>
              <a:stCxn id="48" idx="3"/>
            </p:cNvCxnSpPr>
            <p:nvPr/>
          </p:nvCxnSpPr>
          <p:spPr bwMode="auto">
            <a:xfrm flipH="1">
              <a:off x="6234971" y="4408877"/>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52" name="Oval 51"/>
            <p:cNvSpPr/>
            <p:nvPr/>
          </p:nvSpPr>
          <p:spPr bwMode="auto">
            <a:xfrm>
              <a:off x="6271859"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3" name="Oval 52"/>
            <p:cNvSpPr/>
            <p:nvPr/>
          </p:nvSpPr>
          <p:spPr bwMode="auto">
            <a:xfrm>
              <a:off x="6202214" y="4465898"/>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54" name="Straight Arrow Connector 53"/>
            <p:cNvCxnSpPr>
              <a:endCxn id="55" idx="1"/>
            </p:cNvCxnSpPr>
            <p:nvPr/>
          </p:nvCxnSpPr>
          <p:spPr bwMode="auto">
            <a:xfrm>
              <a:off x="6387840" y="4502808"/>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55" name="Oval 54"/>
            <p:cNvSpPr/>
            <p:nvPr/>
          </p:nvSpPr>
          <p:spPr bwMode="auto">
            <a:xfrm>
              <a:off x="6426217"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56" name="Straight Arrow Connector 55"/>
            <p:cNvCxnSpPr>
              <a:endCxn id="52" idx="7"/>
            </p:cNvCxnSpPr>
            <p:nvPr/>
          </p:nvCxnSpPr>
          <p:spPr bwMode="auto">
            <a:xfrm flipH="1">
              <a:off x="6313172" y="4502808"/>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57" name="Oval 56"/>
            <p:cNvSpPr/>
            <p:nvPr/>
          </p:nvSpPr>
          <p:spPr bwMode="auto">
            <a:xfrm>
              <a:off x="6200746"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58" name="Straight Arrow Connector 57"/>
            <p:cNvCxnSpPr>
              <a:endCxn id="59" idx="1"/>
            </p:cNvCxnSpPr>
            <p:nvPr/>
          </p:nvCxnSpPr>
          <p:spPr bwMode="auto">
            <a:xfrm>
              <a:off x="6316727" y="4599943"/>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59" name="Oval 58"/>
            <p:cNvSpPr/>
            <p:nvPr/>
          </p:nvSpPr>
          <p:spPr bwMode="auto">
            <a:xfrm>
              <a:off x="6355104"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60" name="Straight Arrow Connector 59"/>
            <p:cNvCxnSpPr>
              <a:endCxn id="57" idx="7"/>
            </p:cNvCxnSpPr>
            <p:nvPr/>
          </p:nvCxnSpPr>
          <p:spPr bwMode="auto">
            <a:xfrm flipH="1">
              <a:off x="6242059" y="4599943"/>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61" name="Oval 60"/>
            <p:cNvSpPr/>
            <p:nvPr/>
          </p:nvSpPr>
          <p:spPr bwMode="auto">
            <a:xfrm>
              <a:off x="6133438" y="4565017"/>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62" name="Straight Arrow Connector 61"/>
            <p:cNvCxnSpPr>
              <a:endCxn id="61" idx="7"/>
            </p:cNvCxnSpPr>
            <p:nvPr/>
          </p:nvCxnSpPr>
          <p:spPr bwMode="auto">
            <a:xfrm flipH="1">
              <a:off x="6174751" y="4509239"/>
              <a:ext cx="40442" cy="62209"/>
            </a:xfrm>
            <a:prstGeom prst="straightConnector1">
              <a:avLst/>
            </a:prstGeom>
            <a:noFill/>
            <a:ln w="19050" cap="flat" cmpd="sng" algn="ctr">
              <a:solidFill>
                <a:schemeClr val="tx1"/>
              </a:solidFill>
              <a:prstDash val="solid"/>
              <a:round/>
              <a:headEnd type="none" w="med" len="med"/>
              <a:tailEnd type="none" w="med" len="med"/>
            </a:ln>
            <a:effectLst/>
          </p:spPr>
        </p:cxnSp>
      </p:grpSp>
      <p:sp>
        <p:nvSpPr>
          <p:cNvPr id="63" name="TextBox 62"/>
          <p:cNvSpPr txBox="1"/>
          <p:nvPr/>
        </p:nvSpPr>
        <p:spPr>
          <a:xfrm>
            <a:off x="7745772" y="1349062"/>
            <a:ext cx="798617" cy="253916"/>
          </a:xfrm>
          <a:prstGeom prst="rect">
            <a:avLst/>
          </a:prstGeom>
          <a:noFill/>
        </p:spPr>
        <p:txBody>
          <a:bodyPr wrap="none" rtlCol="0">
            <a:spAutoFit/>
          </a:bodyPr>
          <a:lstStyle/>
          <a:p>
            <a:pPr algn="ctr"/>
            <a:r>
              <a:rPr lang="en-US" sz="1050" dirty="0"/>
              <a:t>, because</a:t>
            </a:r>
          </a:p>
        </p:txBody>
      </p:sp>
      <p:sp>
        <p:nvSpPr>
          <p:cNvPr id="64" name="TextBox 63"/>
          <p:cNvSpPr txBox="1"/>
          <p:nvPr/>
        </p:nvSpPr>
        <p:spPr>
          <a:xfrm>
            <a:off x="7435437" y="1152648"/>
            <a:ext cx="649537" cy="253916"/>
          </a:xfrm>
          <a:prstGeom prst="rect">
            <a:avLst/>
          </a:prstGeom>
          <a:noFill/>
        </p:spPr>
        <p:txBody>
          <a:bodyPr wrap="none" rtlCol="0">
            <a:spAutoFit/>
          </a:bodyPr>
          <a:lstStyle/>
          <a:p>
            <a:pPr algn="ctr"/>
            <a:r>
              <a:rPr lang="en-US" sz="1050" dirty="0"/>
              <a:t>answer</a:t>
            </a:r>
          </a:p>
        </p:txBody>
      </p:sp>
      <p:sp>
        <p:nvSpPr>
          <p:cNvPr id="65" name="Rectangle 64"/>
          <p:cNvSpPr/>
          <p:nvPr/>
        </p:nvSpPr>
        <p:spPr bwMode="auto">
          <a:xfrm>
            <a:off x="3551418" y="1212638"/>
            <a:ext cx="1090311" cy="1052177"/>
          </a:xfrm>
          <a:prstGeom prst="rect">
            <a:avLst/>
          </a:pr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7" name="TextBox 66"/>
          <p:cNvSpPr txBox="1"/>
          <p:nvPr/>
        </p:nvSpPr>
        <p:spPr>
          <a:xfrm>
            <a:off x="2364555" y="1900007"/>
            <a:ext cx="1260281" cy="415498"/>
          </a:xfrm>
          <a:prstGeom prst="rect">
            <a:avLst/>
          </a:prstGeom>
          <a:noFill/>
        </p:spPr>
        <p:txBody>
          <a:bodyPr wrap="none" rtlCol="0">
            <a:spAutoFit/>
          </a:bodyPr>
          <a:lstStyle/>
          <a:p>
            <a:pPr algn="ctr"/>
            <a:r>
              <a:rPr lang="en-US" sz="1050" b="0" dirty="0"/>
              <a:t>Natural Language</a:t>
            </a:r>
          </a:p>
          <a:p>
            <a:pPr algn="ctr"/>
            <a:r>
              <a:rPr lang="en-US" sz="1050" b="0" dirty="0"/>
              <a:t>Processing</a:t>
            </a:r>
          </a:p>
        </p:txBody>
      </p:sp>
      <p:grpSp>
        <p:nvGrpSpPr>
          <p:cNvPr id="68" name="Group 67"/>
          <p:cNvGrpSpPr/>
          <p:nvPr/>
        </p:nvGrpSpPr>
        <p:grpSpPr>
          <a:xfrm>
            <a:off x="4175520" y="1408693"/>
            <a:ext cx="342700" cy="540985"/>
            <a:chOff x="1727520" y="1027553"/>
            <a:chExt cx="639681" cy="1133829"/>
          </a:xfrm>
        </p:grpSpPr>
        <p:sp>
          <p:nvSpPr>
            <p:cNvPr id="69" name="Rectangle 68"/>
            <p:cNvSpPr/>
            <p:nvPr/>
          </p:nvSpPr>
          <p:spPr bwMode="auto">
            <a:xfrm>
              <a:off x="1727520" y="1027553"/>
              <a:ext cx="639681" cy="1133829"/>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70" name="Group 69"/>
            <p:cNvGrpSpPr>
              <a:grpSpLocks noChangeAspect="1"/>
            </p:cNvGrpSpPr>
            <p:nvPr/>
          </p:nvGrpSpPr>
          <p:grpSpPr>
            <a:xfrm>
              <a:off x="1907524" y="1203310"/>
              <a:ext cx="359963" cy="801773"/>
              <a:chOff x="692652" y="1840361"/>
              <a:chExt cx="1547520" cy="3446907"/>
            </a:xfrm>
          </p:grpSpPr>
          <p:cxnSp>
            <p:nvCxnSpPr>
              <p:cNvPr id="71" name="Straight Arrow Connector 70"/>
              <p:cNvCxnSpPr>
                <a:stCxn id="75" idx="2"/>
                <a:endCxn id="74" idx="0"/>
              </p:cNvCxnSpPr>
              <p:nvPr/>
            </p:nvCxnSpPr>
            <p:spPr bwMode="auto">
              <a:xfrm>
                <a:off x="1432976" y="2261244"/>
                <a:ext cx="21065" cy="2605141"/>
              </a:xfrm>
              <a:prstGeom prst="straightConnector1">
                <a:avLst/>
              </a:prstGeom>
              <a:noFill/>
              <a:ln w="12700" cap="flat" cmpd="sng" algn="ctr">
                <a:solidFill>
                  <a:schemeClr val="tx1"/>
                </a:solidFill>
                <a:prstDash val="solid"/>
                <a:round/>
                <a:headEnd type="none" w="med" len="med"/>
                <a:tailEnd type="arrow"/>
              </a:ln>
              <a:effectLst/>
            </p:spPr>
          </p:cxnSp>
          <p:sp>
            <p:nvSpPr>
              <p:cNvPr id="72" name="Flowchart: Decision 71"/>
              <p:cNvSpPr/>
              <p:nvPr/>
            </p:nvSpPr>
            <p:spPr bwMode="auto">
              <a:xfrm>
                <a:off x="1006809" y="3936864"/>
                <a:ext cx="894466" cy="625199"/>
              </a:xfrm>
              <a:prstGeom prst="flowChartDecision">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3" name="Flowchart: Process 72"/>
              <p:cNvSpPr/>
              <p:nvPr/>
            </p:nvSpPr>
            <p:spPr bwMode="auto">
              <a:xfrm>
                <a:off x="692652" y="2593673"/>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4" name="Flowchart: Alternate Process 73"/>
              <p:cNvSpPr/>
              <p:nvPr/>
            </p:nvSpPr>
            <p:spPr bwMode="auto">
              <a:xfrm>
                <a:off x="1006808" y="4866385"/>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5" name="Flowchart: Alternate Process 74"/>
              <p:cNvSpPr/>
              <p:nvPr/>
            </p:nvSpPr>
            <p:spPr bwMode="auto">
              <a:xfrm>
                <a:off x="985743" y="1840361"/>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6" name="Flowchart: Process 75"/>
              <p:cNvSpPr/>
              <p:nvPr/>
            </p:nvSpPr>
            <p:spPr bwMode="auto">
              <a:xfrm>
                <a:off x="717392" y="3261972"/>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grpSp>
        <p:nvGrpSpPr>
          <p:cNvPr id="77" name="Group 76"/>
          <p:cNvGrpSpPr/>
          <p:nvPr/>
        </p:nvGrpSpPr>
        <p:grpSpPr>
          <a:xfrm>
            <a:off x="4242570" y="1594824"/>
            <a:ext cx="342700" cy="540985"/>
            <a:chOff x="1727520" y="1027553"/>
            <a:chExt cx="639681" cy="1133829"/>
          </a:xfrm>
        </p:grpSpPr>
        <p:sp>
          <p:nvSpPr>
            <p:cNvPr id="78" name="Rectangle 77"/>
            <p:cNvSpPr/>
            <p:nvPr/>
          </p:nvSpPr>
          <p:spPr bwMode="auto">
            <a:xfrm>
              <a:off x="1727520" y="1027553"/>
              <a:ext cx="639681" cy="1133829"/>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79" name="Group 78"/>
            <p:cNvGrpSpPr>
              <a:grpSpLocks noChangeAspect="1"/>
            </p:cNvGrpSpPr>
            <p:nvPr/>
          </p:nvGrpSpPr>
          <p:grpSpPr>
            <a:xfrm>
              <a:off x="1907524" y="1203310"/>
              <a:ext cx="359963" cy="801773"/>
              <a:chOff x="692652" y="1840361"/>
              <a:chExt cx="1547520" cy="3446907"/>
            </a:xfrm>
          </p:grpSpPr>
          <p:cxnSp>
            <p:nvCxnSpPr>
              <p:cNvPr id="80" name="Straight Arrow Connector 79"/>
              <p:cNvCxnSpPr>
                <a:stCxn id="84" idx="2"/>
                <a:endCxn id="83" idx="0"/>
              </p:cNvCxnSpPr>
              <p:nvPr/>
            </p:nvCxnSpPr>
            <p:spPr bwMode="auto">
              <a:xfrm>
                <a:off x="1432976" y="2261244"/>
                <a:ext cx="21065" cy="2605141"/>
              </a:xfrm>
              <a:prstGeom prst="straightConnector1">
                <a:avLst/>
              </a:prstGeom>
              <a:noFill/>
              <a:ln w="12700" cap="flat" cmpd="sng" algn="ctr">
                <a:solidFill>
                  <a:schemeClr val="tx1"/>
                </a:solidFill>
                <a:prstDash val="solid"/>
                <a:round/>
                <a:headEnd type="none" w="med" len="med"/>
                <a:tailEnd type="arrow"/>
              </a:ln>
              <a:effectLst/>
            </p:spPr>
          </p:cxnSp>
          <p:sp>
            <p:nvSpPr>
              <p:cNvPr id="81" name="Flowchart: Decision 80"/>
              <p:cNvSpPr/>
              <p:nvPr/>
            </p:nvSpPr>
            <p:spPr bwMode="auto">
              <a:xfrm>
                <a:off x="1006809" y="3936864"/>
                <a:ext cx="894466" cy="625199"/>
              </a:xfrm>
              <a:prstGeom prst="flowChartDecision">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2" name="Flowchart: Process 81"/>
              <p:cNvSpPr/>
              <p:nvPr/>
            </p:nvSpPr>
            <p:spPr bwMode="auto">
              <a:xfrm>
                <a:off x="692652" y="2593673"/>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3" name="Flowchart: Alternate Process 82"/>
              <p:cNvSpPr/>
              <p:nvPr/>
            </p:nvSpPr>
            <p:spPr bwMode="auto">
              <a:xfrm>
                <a:off x="1006808" y="4866385"/>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4" name="Flowchart: Alternate Process 83"/>
              <p:cNvSpPr/>
              <p:nvPr/>
            </p:nvSpPr>
            <p:spPr bwMode="auto">
              <a:xfrm>
                <a:off x="985743" y="1840361"/>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5" name="Flowchart: Process 84"/>
              <p:cNvSpPr/>
              <p:nvPr/>
            </p:nvSpPr>
            <p:spPr bwMode="auto">
              <a:xfrm>
                <a:off x="717392" y="3261972"/>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sp>
        <p:nvSpPr>
          <p:cNvPr id="86" name="TextBox 85"/>
          <p:cNvSpPr txBox="1"/>
          <p:nvPr/>
        </p:nvSpPr>
        <p:spPr>
          <a:xfrm>
            <a:off x="8110915" y="1141111"/>
            <a:ext cx="931666" cy="253916"/>
          </a:xfrm>
          <a:prstGeom prst="rect">
            <a:avLst/>
          </a:prstGeom>
          <a:noFill/>
        </p:spPr>
        <p:txBody>
          <a:bodyPr wrap="none" rtlCol="0">
            <a:spAutoFit/>
          </a:bodyPr>
          <a:lstStyle/>
          <a:p>
            <a:pPr algn="ctr"/>
            <a:r>
              <a:rPr lang="en-US" sz="1050" dirty="0"/>
              <a:t>explanation</a:t>
            </a:r>
          </a:p>
        </p:txBody>
      </p:sp>
      <p:sp>
        <p:nvSpPr>
          <p:cNvPr id="89" name="Down Arrow 88"/>
          <p:cNvSpPr/>
          <p:nvPr/>
        </p:nvSpPr>
        <p:spPr bwMode="auto">
          <a:xfrm>
            <a:off x="3694287" y="2362200"/>
            <a:ext cx="792706" cy="386819"/>
          </a:xfrm>
          <a:prstGeom prst="downArrow">
            <a:avLst/>
          </a:prstGeom>
          <a:solidFill>
            <a:srgbClr val="0070C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1" name="TextBox 110"/>
          <p:cNvSpPr txBox="1"/>
          <p:nvPr/>
        </p:nvSpPr>
        <p:spPr>
          <a:xfrm>
            <a:off x="152400" y="3163669"/>
            <a:ext cx="2403197" cy="646331"/>
          </a:xfrm>
          <a:prstGeom prst="rect">
            <a:avLst/>
          </a:prstGeom>
          <a:noFill/>
        </p:spPr>
        <p:txBody>
          <a:bodyPr wrap="square" rtlCol="0">
            <a:spAutoFit/>
          </a:bodyPr>
          <a:lstStyle/>
          <a:p>
            <a:pPr algn="ctr"/>
            <a:r>
              <a:rPr lang="en-US" b="0" dirty="0"/>
              <a:t>One giant database of science knowledge</a:t>
            </a:r>
          </a:p>
        </p:txBody>
      </p:sp>
      <p:sp>
        <p:nvSpPr>
          <p:cNvPr id="112" name="TextBox 111"/>
          <p:cNvSpPr txBox="1"/>
          <p:nvPr/>
        </p:nvSpPr>
        <p:spPr>
          <a:xfrm>
            <a:off x="5549110" y="3088265"/>
            <a:ext cx="1460208" cy="1384995"/>
          </a:xfrm>
          <a:prstGeom prst="rect">
            <a:avLst/>
          </a:prstGeom>
          <a:noFill/>
        </p:spPr>
        <p:txBody>
          <a:bodyPr wrap="none" rtlCol="0">
            <a:spAutoFit/>
          </a:bodyPr>
          <a:lstStyle/>
          <a:p>
            <a:r>
              <a:rPr lang="en-US" sz="1200" dirty="0"/>
              <a:t>Energy, Forces,</a:t>
            </a:r>
            <a:br>
              <a:rPr lang="en-US" sz="1200" dirty="0"/>
            </a:br>
            <a:r>
              <a:rPr lang="en-US" sz="1200" dirty="0"/>
              <a:t>Adaptation,</a:t>
            </a:r>
          </a:p>
          <a:p>
            <a:r>
              <a:rPr lang="en-US" sz="1200" dirty="0"/>
              <a:t>Phase Transition,</a:t>
            </a:r>
            <a:br>
              <a:rPr lang="en-US" sz="1200" dirty="0"/>
            </a:br>
            <a:r>
              <a:rPr lang="en-US" sz="1200" dirty="0"/>
              <a:t>Organ Function,</a:t>
            </a:r>
            <a:br>
              <a:rPr lang="en-US" sz="1200" dirty="0"/>
            </a:br>
            <a:r>
              <a:rPr lang="en-US" sz="1200" dirty="0"/>
              <a:t>Tools, Units,</a:t>
            </a:r>
            <a:br>
              <a:rPr lang="en-US" sz="1200" dirty="0"/>
            </a:br>
            <a:r>
              <a:rPr lang="en-US" sz="1200" dirty="0"/>
              <a:t>Evolution, </a:t>
            </a:r>
            <a:r>
              <a:rPr lang="is-IS" sz="1200" dirty="0"/>
              <a:t>…</a:t>
            </a:r>
            <a:endParaRPr lang="en-US" sz="1200" dirty="0"/>
          </a:p>
          <a:p>
            <a:pPr algn="ctr"/>
            <a:endParaRPr lang="en-US" sz="1200" b="0" dirty="0"/>
          </a:p>
        </p:txBody>
      </p:sp>
      <p:pic>
        <p:nvPicPr>
          <p:cNvPr id="118" name="Picture 117">
            <a:extLst>
              <a:ext uri="{FF2B5EF4-FFF2-40B4-BE49-F238E27FC236}">
                <a16:creationId xmlns:a16="http://schemas.microsoft.com/office/drawing/2014/main" id="{3793D988-15F6-094F-BE00-CCCD5324D3F8}"/>
              </a:ext>
            </a:extLst>
          </p:cNvPr>
          <p:cNvPicPr>
            <a:picLocks noChangeAspect="1"/>
          </p:cNvPicPr>
          <p:nvPr/>
        </p:nvPicPr>
        <p:blipFill rotWithShape="1">
          <a:blip r:embed="rId5"/>
          <a:srcRect l="43211"/>
          <a:stretch/>
        </p:blipFill>
        <p:spPr>
          <a:xfrm>
            <a:off x="2667000" y="2819400"/>
            <a:ext cx="2764075" cy="1882642"/>
          </a:xfrm>
          <a:prstGeom prst="rect">
            <a:avLst/>
          </a:prstGeom>
        </p:spPr>
      </p:pic>
      <p:sp>
        <p:nvSpPr>
          <p:cNvPr id="130" name="Google Shape;328;p28">
            <a:extLst>
              <a:ext uri="{FF2B5EF4-FFF2-40B4-BE49-F238E27FC236}">
                <a16:creationId xmlns:a16="http://schemas.microsoft.com/office/drawing/2014/main" id="{5A8EDE5C-C954-664B-B635-44072D1C13CC}"/>
              </a:ext>
            </a:extLst>
          </p:cNvPr>
          <p:cNvSpPr txBox="1"/>
          <p:nvPr/>
        </p:nvSpPr>
        <p:spPr>
          <a:xfrm>
            <a:off x="1019175" y="5006018"/>
            <a:ext cx="7191375" cy="755571"/>
          </a:xfrm>
          <a:prstGeom prst="rect">
            <a:avLst/>
          </a:prstGeom>
          <a:solidFill>
            <a:schemeClr val="bg1">
              <a:lumMod val="95000"/>
            </a:schemeClr>
          </a:solidFill>
          <a:ln>
            <a:noFill/>
          </a:ln>
        </p:spPr>
        <p:txBody>
          <a:bodyPr spcFirstLastPara="1" wrap="square" lIns="68569" tIns="34275" rIns="68569" bIns="34275" anchor="t" anchorCtr="0">
            <a:noAutofit/>
          </a:bodyPr>
          <a:lstStyle/>
          <a:p>
            <a:pPr>
              <a:spcBef>
                <a:spcPts val="0"/>
              </a:spcBef>
              <a:spcAft>
                <a:spcPts val="0"/>
              </a:spcAft>
            </a:pPr>
            <a:r>
              <a:rPr lang="en-US" sz="1350" dirty="0">
                <a:solidFill>
                  <a:schemeClr val="dk1"/>
                </a:solidFill>
                <a:latin typeface="Arial"/>
                <a:ea typeface="Arial"/>
                <a:cs typeface="Arial"/>
                <a:sym typeface="Arial"/>
              </a:rPr>
              <a:t>Simple structure, flexible content</a:t>
            </a:r>
            <a:endParaRPr dirty="0"/>
          </a:p>
          <a:p>
            <a:pPr marL="214313" indent="-214313">
              <a:spcBef>
                <a:spcPts val="0"/>
              </a:spcBef>
              <a:spcAft>
                <a:spcPts val="0"/>
              </a:spcAft>
              <a:buClr>
                <a:schemeClr val="dk1"/>
              </a:buClr>
              <a:buSzPts val="1800"/>
              <a:buFont typeface="Noto Sans Symbols"/>
              <a:buChar char="▪"/>
            </a:pPr>
            <a:r>
              <a:rPr lang="en-US" sz="1350" b="0" dirty="0">
                <a:solidFill>
                  <a:schemeClr val="dk1"/>
                </a:solidFill>
                <a:latin typeface="Arial"/>
                <a:ea typeface="Arial"/>
                <a:cs typeface="Arial"/>
                <a:sym typeface="Arial"/>
              </a:rPr>
              <a:t>Can acquire knowledge in automated and semi-automated ways</a:t>
            </a:r>
            <a:endParaRPr dirty="0"/>
          </a:p>
          <a:p>
            <a:pPr marL="214313" indent="-214313">
              <a:spcBef>
                <a:spcPts val="0"/>
              </a:spcBef>
              <a:spcAft>
                <a:spcPts val="0"/>
              </a:spcAft>
              <a:buClr>
                <a:schemeClr val="dk1"/>
              </a:buClr>
              <a:buSzPts val="1800"/>
              <a:buFont typeface="Noto Sans Symbols"/>
              <a:buChar char="▪"/>
            </a:pPr>
            <a:r>
              <a:rPr lang="en-US" sz="1350" b="0" dirty="0">
                <a:solidFill>
                  <a:schemeClr val="dk1"/>
                </a:solidFill>
                <a:latin typeface="Arial"/>
                <a:ea typeface="Arial"/>
                <a:cs typeface="Arial"/>
                <a:sym typeface="Arial"/>
              </a:rPr>
              <a:t>No Cyc-like claims of “completeness” or “adequacy”</a:t>
            </a:r>
          </a:p>
        </p:txBody>
      </p:sp>
      <p:sp>
        <p:nvSpPr>
          <p:cNvPr id="132" name="Rectangle 131">
            <a:extLst>
              <a:ext uri="{FF2B5EF4-FFF2-40B4-BE49-F238E27FC236}">
                <a16:creationId xmlns:a16="http://schemas.microsoft.com/office/drawing/2014/main" id="{C72C2018-F304-6142-98E0-042D55AA2F57}"/>
              </a:ext>
            </a:extLst>
          </p:cNvPr>
          <p:cNvSpPr/>
          <p:nvPr/>
        </p:nvSpPr>
        <p:spPr>
          <a:xfrm>
            <a:off x="6553200" y="5162317"/>
            <a:ext cx="1568058" cy="307777"/>
          </a:xfrm>
          <a:prstGeom prst="rect">
            <a:avLst/>
          </a:prstGeom>
        </p:spPr>
        <p:txBody>
          <a:bodyPr wrap="none">
            <a:spAutoFit/>
          </a:bodyPr>
          <a:lstStyle/>
          <a:p>
            <a:pPr algn="ctr"/>
            <a:r>
              <a:rPr lang="en-US" sz="1400" b="0" dirty="0">
                <a:solidFill>
                  <a:srgbClr val="000090"/>
                </a:solidFill>
              </a:rPr>
              <a:t>[Dalvi et al, 2016]</a:t>
            </a:r>
          </a:p>
        </p:txBody>
      </p:sp>
    </p:spTree>
    <p:extLst>
      <p:ext uri="{BB962C8B-B14F-4D97-AF65-F5344CB8AC3E}">
        <p14:creationId xmlns:p14="http://schemas.microsoft.com/office/powerpoint/2010/main" val="11060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1" grpId="0"/>
      <p:bldP spid="1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 y="2039928"/>
            <a:ext cx="8001000" cy="4360872"/>
          </a:xfrm>
          <a:prstGeom prst="rect">
            <a:avLst/>
          </a:prstGeom>
        </p:spPr>
      </p:pic>
      <p:sp>
        <p:nvSpPr>
          <p:cNvPr id="2" name="Title 1"/>
          <p:cNvSpPr>
            <a:spLocks noGrp="1"/>
          </p:cNvSpPr>
          <p:nvPr>
            <p:ph type="title"/>
          </p:nvPr>
        </p:nvSpPr>
        <p:spPr/>
        <p:txBody>
          <a:bodyPr/>
          <a:lstStyle/>
          <a:p>
            <a:r>
              <a:rPr lang="en-US" dirty="0"/>
              <a:t> </a:t>
            </a:r>
            <a:r>
              <a:rPr lang="en-US" dirty="0" err="1"/>
              <a:t>TableILP</a:t>
            </a:r>
            <a:r>
              <a:rPr lang="en-US" dirty="0"/>
              <a:t>: Main Idea</a:t>
            </a:r>
          </a:p>
        </p:txBody>
      </p:sp>
      <p:sp>
        <p:nvSpPr>
          <p:cNvPr id="4" name="Slide Number Placeholder 3"/>
          <p:cNvSpPr>
            <a:spLocks noGrp="1"/>
          </p:cNvSpPr>
          <p:nvPr>
            <p:ph type="sldNum" sz="quarter" idx="12"/>
          </p:nvPr>
        </p:nvSpPr>
        <p:spPr/>
        <p:txBody>
          <a:bodyPr/>
          <a:lstStyle/>
          <a:p>
            <a:fld id="{2950F06C-DC55-49E8-966D-651E62CB7ADF}" type="slidenum">
              <a:rPr lang="en-US" smtClean="0"/>
              <a:pPr/>
              <a:t>14</a:t>
            </a:fld>
            <a:endParaRPr lang="en-US"/>
          </a:p>
        </p:txBody>
      </p:sp>
      <p:sp>
        <p:nvSpPr>
          <p:cNvPr id="13" name="Rectangle 12"/>
          <p:cNvSpPr/>
          <p:nvPr/>
        </p:nvSpPr>
        <p:spPr bwMode="auto">
          <a:xfrm>
            <a:off x="747729" y="2438400"/>
            <a:ext cx="6553200" cy="396240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Arial" charset="0"/>
            </a:endParaRPr>
          </a:p>
        </p:txBody>
      </p:sp>
      <p:sp>
        <p:nvSpPr>
          <p:cNvPr id="10" name="Rectangle 9"/>
          <p:cNvSpPr/>
          <p:nvPr/>
        </p:nvSpPr>
        <p:spPr bwMode="auto">
          <a:xfrm>
            <a:off x="914400" y="4114800"/>
            <a:ext cx="2362200" cy="1752600"/>
          </a:xfrm>
          <a:prstGeom prst="rect">
            <a:avLst/>
          </a:prstGeom>
          <a:solidFill>
            <a:schemeClr val="bg1"/>
          </a:solidFill>
          <a:ln w="19050" cap="flat" cmpd="sng" algn="ctr">
            <a:solidFill>
              <a:schemeClr val="tx2">
                <a:lumMod val="20000"/>
                <a:lumOff val="8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10000"/>
              </a:lnSpc>
              <a:spcBef>
                <a:spcPct val="0"/>
              </a:spcBef>
              <a:spcAft>
                <a:spcPct val="0"/>
              </a:spcAft>
              <a:buClrTx/>
              <a:buSzTx/>
              <a:buFontTx/>
              <a:buNone/>
              <a:tabLst/>
            </a:pPr>
            <a:r>
              <a:rPr lang="en-US" sz="1600" i="1" dirty="0">
                <a:solidFill>
                  <a:srgbClr val="008000"/>
                </a:solidFill>
              </a:rPr>
              <a:t>Potential Link:</a:t>
            </a:r>
            <a:br>
              <a:rPr kumimoji="0" lang="en-US" sz="1600" b="1" i="0" u="none" strike="noStrike" cap="none" normalizeH="0" baseline="0" dirty="0">
                <a:ln>
                  <a:noFill/>
                </a:ln>
                <a:solidFill>
                  <a:srgbClr val="008000"/>
                </a:solidFill>
                <a:effectLst/>
                <a:latin typeface="Arial" charset="0"/>
              </a:rPr>
            </a:br>
            <a:endParaRPr kumimoji="0" lang="en-US" sz="1600" b="1" i="0" u="none" strike="noStrike" cap="none" normalizeH="0" baseline="0" dirty="0">
              <a:ln>
                <a:noFill/>
              </a:ln>
              <a:solidFill>
                <a:srgbClr val="008000"/>
              </a:solidFill>
              <a:effectLst/>
              <a:latin typeface="Arial" charset="0"/>
            </a:endParaRPr>
          </a:p>
          <a:p>
            <a:pPr marL="0" marR="0" indent="0" algn="ctr" defTabSz="914400" rtl="0" eaLnBrk="1" fontAlgn="base" latinLnBrk="0" hangingPunct="1">
              <a:lnSpc>
                <a:spcPct val="110000"/>
              </a:lnSpc>
              <a:spcBef>
                <a:spcPct val="0"/>
              </a:spcBef>
              <a:spcAft>
                <a:spcPct val="0"/>
              </a:spcAft>
              <a:buClrTx/>
              <a:buSzTx/>
              <a:buFontTx/>
              <a:buNone/>
              <a:tabLst/>
            </a:pPr>
            <a:r>
              <a:rPr kumimoji="0" lang="en-US" sz="1600" b="1" i="0" u="none" strike="noStrike" cap="none" normalizeH="0" baseline="0" dirty="0">
                <a:ln>
                  <a:noFill/>
                </a:ln>
                <a:solidFill>
                  <a:srgbClr val="008000"/>
                </a:solidFill>
                <a:effectLst/>
                <a:latin typeface="Arial" charset="0"/>
              </a:rPr>
              <a:t>Regions </a:t>
            </a:r>
            <a:r>
              <a:rPr kumimoji="0" lang="en-US" sz="1600" b="1" i="0" u="none" strike="noStrike" cap="none" normalizeH="0" dirty="0">
                <a:ln>
                  <a:noFill/>
                </a:ln>
                <a:solidFill>
                  <a:srgbClr val="008000"/>
                </a:solidFill>
                <a:effectLst/>
                <a:latin typeface="Arial" charset="0"/>
              </a:rPr>
              <a:t>and</a:t>
            </a:r>
            <a:br>
              <a:rPr kumimoji="0" lang="en-US" sz="1600" b="1" i="0" u="none" strike="noStrike" cap="none" normalizeH="0" dirty="0">
                <a:ln>
                  <a:noFill/>
                </a:ln>
                <a:solidFill>
                  <a:srgbClr val="008000"/>
                </a:solidFill>
                <a:effectLst/>
                <a:latin typeface="Arial" charset="0"/>
              </a:rPr>
            </a:br>
            <a:r>
              <a:rPr kumimoji="0" lang="en-US" sz="1600" b="1" i="0" u="none" strike="noStrike" cap="none" normalizeH="0" dirty="0">
                <a:ln>
                  <a:noFill/>
                </a:ln>
                <a:solidFill>
                  <a:srgbClr val="008000"/>
                </a:solidFill>
                <a:effectLst/>
                <a:latin typeface="Arial" charset="0"/>
              </a:rPr>
              <a:t>Hemispheres</a:t>
            </a:r>
            <a:endParaRPr kumimoji="0" lang="en-US" sz="1600" b="1" i="0" u="none" strike="noStrike" cap="none" normalizeH="0" baseline="0" dirty="0">
              <a:ln>
                <a:noFill/>
              </a:ln>
              <a:solidFill>
                <a:srgbClr val="008000"/>
              </a:solidFill>
              <a:effectLst/>
              <a:latin typeface="Arial" charset="0"/>
            </a:endParaRPr>
          </a:p>
        </p:txBody>
      </p:sp>
      <p:sp>
        <p:nvSpPr>
          <p:cNvPr id="5" name="TextBox 4"/>
          <p:cNvSpPr txBox="1"/>
          <p:nvPr/>
        </p:nvSpPr>
        <p:spPr>
          <a:xfrm>
            <a:off x="1447800" y="3733800"/>
            <a:ext cx="5268242" cy="369332"/>
          </a:xfrm>
          <a:prstGeom prst="rect">
            <a:avLst/>
          </a:prstGeom>
          <a:noFill/>
        </p:spPr>
        <p:txBody>
          <a:bodyPr wrap="none" rtlCol="0">
            <a:spAutoFit/>
          </a:bodyPr>
          <a:lstStyle/>
          <a:p>
            <a:r>
              <a:rPr lang="en-US" b="0" i="1" dirty="0"/>
              <a:t>How is relevant information expressed in my KB?</a:t>
            </a:r>
          </a:p>
        </p:txBody>
      </p:sp>
      <p:grpSp>
        <p:nvGrpSpPr>
          <p:cNvPr id="7" name="Group 6"/>
          <p:cNvGrpSpPr/>
          <p:nvPr/>
        </p:nvGrpSpPr>
        <p:grpSpPr>
          <a:xfrm>
            <a:off x="914400" y="2590800"/>
            <a:ext cx="6248400" cy="3276600"/>
            <a:chOff x="914400" y="2438400"/>
            <a:chExt cx="6248400" cy="3276600"/>
          </a:xfrm>
        </p:grpSpPr>
        <p:sp>
          <p:nvSpPr>
            <p:cNvPr id="3" name="Rectangle 2"/>
            <p:cNvSpPr/>
            <p:nvPr/>
          </p:nvSpPr>
          <p:spPr bwMode="auto">
            <a:xfrm>
              <a:off x="914400" y="2438400"/>
              <a:ext cx="2362200" cy="1524000"/>
            </a:xfrm>
            <a:prstGeom prst="rect">
              <a:avLst/>
            </a:prstGeom>
            <a:solidFill>
              <a:schemeClr val="bg1"/>
            </a:solidFill>
            <a:ln w="19050" cap="flat" cmpd="sng" algn="ctr">
              <a:solidFill>
                <a:schemeClr val="tx2">
                  <a:lumMod val="20000"/>
                  <a:lumOff val="8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charset="0"/>
                </a:rPr>
                <a:t>Cities,</a:t>
              </a:r>
              <a:br>
                <a:rPr kumimoji="0" lang="en-US" sz="1600" b="1" i="0" u="none" strike="noStrike" cap="none" normalizeH="0" baseline="0" dirty="0">
                  <a:ln>
                    <a:noFill/>
                  </a:ln>
                  <a:solidFill>
                    <a:schemeClr val="tx1"/>
                  </a:solidFill>
                  <a:effectLst/>
                  <a:latin typeface="Arial" charset="0"/>
                </a:rPr>
              </a:br>
              <a:r>
                <a:rPr kumimoji="0" lang="en-US" sz="1600" b="1" i="0" u="none" strike="noStrike" cap="none" normalizeH="0" baseline="0" dirty="0">
                  <a:ln>
                    <a:noFill/>
                  </a:ln>
                  <a:solidFill>
                    <a:schemeClr val="tx1"/>
                  </a:solidFill>
                  <a:effectLst/>
                  <a:latin typeface="Arial" charset="0"/>
                </a:rPr>
                <a:t>States,</a:t>
              </a:r>
              <a:br>
                <a:rPr kumimoji="0" lang="en-US" sz="1600" b="1" i="0" u="none" strike="noStrike" cap="none" normalizeH="0" baseline="0" dirty="0">
                  <a:ln>
                    <a:noFill/>
                  </a:ln>
                  <a:solidFill>
                    <a:schemeClr val="tx1"/>
                  </a:solidFill>
                  <a:effectLst/>
                  <a:latin typeface="Arial" charset="0"/>
                </a:rPr>
              </a:br>
              <a:r>
                <a:rPr kumimoji="0" lang="en-US" sz="1600" b="1" i="0" u="none" strike="noStrike" cap="none" normalizeH="0" baseline="0" dirty="0">
                  <a:ln>
                    <a:noFill/>
                  </a:ln>
                  <a:solidFill>
                    <a:schemeClr val="tx1"/>
                  </a:solidFill>
                  <a:effectLst/>
                  <a:latin typeface="Arial" charset="0"/>
                </a:rPr>
                <a:t>Countries</a:t>
              </a:r>
            </a:p>
          </p:txBody>
        </p:sp>
        <p:sp>
          <p:nvSpPr>
            <p:cNvPr id="8" name="Rectangle 7"/>
            <p:cNvSpPr/>
            <p:nvPr/>
          </p:nvSpPr>
          <p:spPr bwMode="auto">
            <a:xfrm>
              <a:off x="3276600" y="2438400"/>
              <a:ext cx="3886200" cy="3276600"/>
            </a:xfrm>
            <a:prstGeom prst="rect">
              <a:avLst/>
            </a:prstGeom>
            <a:solidFill>
              <a:schemeClr val="bg1"/>
            </a:solidFill>
            <a:ln w="19050" cap="flat" cmpd="sng" algn="ctr">
              <a:solidFill>
                <a:schemeClr val="tx2">
                  <a:lumMod val="20000"/>
                  <a:lumOff val="8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algn="ctr">
                <a:lnSpc>
                  <a:spcPct val="110000"/>
                </a:lnSpc>
              </a:pPr>
              <a:r>
                <a:rPr lang="en-US" sz="1600" dirty="0"/>
                <a:t>Orbital Events:</a:t>
              </a:r>
            </a:p>
            <a:p>
              <a:pPr marL="0" marR="0" indent="0" algn="ctr" defTabSz="914400" rtl="0" eaLnBrk="1" fontAlgn="base" latinLnBrk="0" hangingPunct="1">
                <a:lnSpc>
                  <a:spcPct val="110000"/>
                </a:lnSpc>
                <a:spcBef>
                  <a:spcPct val="0"/>
                </a:spcBef>
                <a:spcAft>
                  <a:spcPct val="0"/>
                </a:spcAft>
                <a:buClrTx/>
                <a:buSzTx/>
                <a:buFontTx/>
                <a:buNone/>
                <a:tabLst/>
              </a:pPr>
              <a:br>
                <a:rPr kumimoji="0" lang="en-US" sz="1600" b="1" i="0" u="none" strike="noStrike" cap="none" normalizeH="0" dirty="0">
                  <a:ln>
                    <a:noFill/>
                  </a:ln>
                  <a:solidFill>
                    <a:schemeClr val="tx1"/>
                  </a:solidFill>
                  <a:effectLst/>
                  <a:latin typeface="Arial" charset="0"/>
                </a:rPr>
              </a:br>
              <a:r>
                <a:rPr kumimoji="0" lang="en-US" sz="1600" b="1" i="0" u="none" strike="noStrike" cap="none" normalizeH="0" dirty="0">
                  <a:ln>
                    <a:noFill/>
                  </a:ln>
                  <a:solidFill>
                    <a:schemeClr val="tx1"/>
                  </a:solidFill>
                  <a:effectLst/>
                  <a:latin typeface="Arial" charset="0"/>
                </a:rPr>
                <a:t>Geographical properties</a:t>
              </a:r>
              <a:br>
                <a:rPr kumimoji="0" lang="en-US" sz="1600" b="1" i="0" u="none" strike="noStrike" cap="none" normalizeH="0" dirty="0">
                  <a:ln>
                    <a:noFill/>
                  </a:ln>
                  <a:solidFill>
                    <a:schemeClr val="tx1"/>
                  </a:solidFill>
                  <a:effectLst/>
                  <a:latin typeface="Arial" charset="0"/>
                </a:rPr>
              </a:br>
              <a:r>
                <a:rPr kumimoji="0" lang="en-US" sz="1600" b="1" i="0" u="none" strike="noStrike" cap="none" normalizeH="0" dirty="0">
                  <a:ln>
                    <a:noFill/>
                  </a:ln>
                  <a:solidFill>
                    <a:schemeClr val="tx1"/>
                  </a:solidFill>
                  <a:effectLst/>
                  <a:latin typeface="Arial" charset="0"/>
                </a:rPr>
                <a:t>&amp; Timing</a:t>
              </a:r>
              <a:endParaRPr kumimoji="0" lang="en-US" sz="1600" b="1" i="0" u="none" strike="noStrike" cap="none" normalizeH="0" baseline="0" dirty="0">
                <a:ln>
                  <a:noFill/>
                </a:ln>
                <a:solidFill>
                  <a:schemeClr val="tx1"/>
                </a:solidFill>
                <a:effectLst/>
                <a:latin typeface="Arial" charset="0"/>
              </a:endParaRPr>
            </a:p>
          </p:txBody>
        </p:sp>
      </p:grpSp>
      <p:grpSp>
        <p:nvGrpSpPr>
          <p:cNvPr id="12" name="Group 11">
            <a:extLst>
              <a:ext uri="{FF2B5EF4-FFF2-40B4-BE49-F238E27FC236}">
                <a16:creationId xmlns:a16="http://schemas.microsoft.com/office/drawing/2014/main" id="{46C4C541-EC70-8144-8590-1834B53C29A9}"/>
              </a:ext>
            </a:extLst>
          </p:cNvPr>
          <p:cNvGrpSpPr/>
          <p:nvPr/>
        </p:nvGrpSpPr>
        <p:grpSpPr>
          <a:xfrm>
            <a:off x="21793200" y="617528"/>
            <a:ext cx="11414125" cy="4360872"/>
            <a:chOff x="0" y="-5638800"/>
            <a:chExt cx="33207325" cy="10617200"/>
          </a:xfrm>
        </p:grpSpPr>
        <p:sp>
          <p:nvSpPr>
            <p:cNvPr id="9" name="Rectangle 1">
              <a:extLst>
                <a:ext uri="{FF2B5EF4-FFF2-40B4-BE49-F238E27FC236}">
                  <a16:creationId xmlns:a16="http://schemas.microsoft.com/office/drawing/2014/main" id="{A67CC09B-012D-D549-B36D-42F5EAB6D4C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473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56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56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56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668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IJCAI-2016</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5" name="Picture 3">
              <a:extLst>
                <a:ext uri="{FF2B5EF4-FFF2-40B4-BE49-F238E27FC236}">
                  <a16:creationId xmlns:a16="http://schemas.microsoft.com/office/drawing/2014/main" id="{AF3F49D6-CF5C-6F4E-BB73-8E3CB9248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6313" y="-5638800"/>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2D64182-7CF9-5447-950E-B4401437F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9750" y="-5638800"/>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09282633-B803-6F46-84CB-0A6BF987B4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83188" y="-5638800"/>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9735AB6-387F-6941-A62E-5EE1E2333B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26625" y="-5638800"/>
              <a:ext cx="10680700" cy="1061720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96456564"/>
      </p:ext>
    </p:extLst>
  </p:cSld>
  <p:clrMapOvr>
    <a:masterClrMapping/>
  </p:clrMapOvr>
  <mc:AlternateContent xmlns:mc="http://schemas.openxmlformats.org/markup-compatibility/2006" xmlns:p14="http://schemas.microsoft.com/office/powerpoint/2010/main">
    <mc:Choice Requires="p14">
      <p:transition spd="slow" p14:dur="2000" advTm="47718"/>
    </mc:Choice>
    <mc:Fallback xmlns="">
      <p:transition spd="slow" advTm="477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 y="2039928"/>
            <a:ext cx="8001000" cy="4360872"/>
          </a:xfrm>
          <a:prstGeom prst="rect">
            <a:avLst/>
          </a:prstGeom>
        </p:spPr>
      </p:pic>
      <p:sp>
        <p:nvSpPr>
          <p:cNvPr id="2" name="Title 1"/>
          <p:cNvSpPr>
            <a:spLocks noGrp="1"/>
          </p:cNvSpPr>
          <p:nvPr>
            <p:ph type="title"/>
          </p:nvPr>
        </p:nvSpPr>
        <p:spPr/>
        <p:txBody>
          <a:bodyPr/>
          <a:lstStyle/>
          <a:p>
            <a:r>
              <a:rPr lang="en-US" dirty="0"/>
              <a:t> </a:t>
            </a:r>
            <a:r>
              <a:rPr lang="en-US" dirty="0" err="1"/>
              <a:t>TableILP</a:t>
            </a:r>
            <a:r>
              <a:rPr lang="en-US" dirty="0"/>
              <a:t>: Main Idea</a:t>
            </a:r>
          </a:p>
        </p:txBody>
      </p:sp>
      <p:sp>
        <p:nvSpPr>
          <p:cNvPr id="4" name="Slide Number Placeholder 3"/>
          <p:cNvSpPr>
            <a:spLocks noGrp="1"/>
          </p:cNvSpPr>
          <p:nvPr>
            <p:ph type="sldNum" sz="quarter" idx="12"/>
          </p:nvPr>
        </p:nvSpPr>
        <p:spPr/>
        <p:txBody>
          <a:bodyPr/>
          <a:lstStyle/>
          <a:p>
            <a:fld id="{2950F06C-DC55-49E8-966D-651E62CB7ADF}" type="slidenum">
              <a:rPr lang="en-US" smtClean="0"/>
              <a:pPr/>
              <a:t>15</a:t>
            </a:fld>
            <a:endParaRPr lang="en-US"/>
          </a:p>
        </p:txBody>
      </p:sp>
      <p:sp>
        <p:nvSpPr>
          <p:cNvPr id="14" name="TextBox 13"/>
          <p:cNvSpPr txBox="1"/>
          <p:nvPr/>
        </p:nvSpPr>
        <p:spPr>
          <a:xfrm>
            <a:off x="250013" y="762000"/>
            <a:ext cx="5544331" cy="764312"/>
          </a:xfrm>
          <a:prstGeom prst="rect">
            <a:avLst/>
          </a:prstGeom>
          <a:solidFill>
            <a:schemeClr val="accent1">
              <a:lumMod val="20000"/>
              <a:lumOff val="80000"/>
            </a:schemeClr>
          </a:solidFill>
        </p:spPr>
        <p:txBody>
          <a:bodyPr wrap="none" rtlCol="0">
            <a:spAutoFit/>
          </a:bodyPr>
          <a:lstStyle/>
          <a:p>
            <a:pPr>
              <a:lnSpc>
                <a:spcPct val="110000"/>
              </a:lnSpc>
            </a:pPr>
            <a:r>
              <a:rPr lang="en-US" sz="2000" b="0" dirty="0"/>
              <a:t>Search for the best </a:t>
            </a:r>
            <a:r>
              <a:rPr lang="en-US" sz="2000" dirty="0"/>
              <a:t>Support Graph</a:t>
            </a:r>
            <a:r>
              <a:rPr lang="en-US" sz="2000" b="0" dirty="0"/>
              <a:t> connecting</a:t>
            </a:r>
            <a:br>
              <a:rPr lang="en-US" sz="2000" b="0" dirty="0"/>
            </a:br>
            <a:r>
              <a:rPr lang="en-US" sz="2000" b="0" dirty="0"/>
              <a:t>the Question to an Answer through Tables.</a:t>
            </a:r>
          </a:p>
        </p:txBody>
      </p:sp>
    </p:spTree>
    <p:custDataLst>
      <p:tags r:id="rId1"/>
    </p:custDataLst>
    <p:extLst>
      <p:ext uri="{BB962C8B-B14F-4D97-AF65-F5344CB8AC3E}">
        <p14:creationId xmlns:p14="http://schemas.microsoft.com/office/powerpoint/2010/main" val="501292300"/>
      </p:ext>
    </p:extLst>
  </p:cSld>
  <p:clrMapOvr>
    <a:masterClrMapping/>
  </p:clrMapOvr>
  <mc:AlternateContent xmlns:mc="http://schemas.openxmlformats.org/markup-compatibility/2006" xmlns:p14="http://schemas.microsoft.com/office/powerpoint/2010/main">
    <mc:Choice Requires="p14">
      <p:transition spd="slow" p14:dur="2000" advTm="24450"/>
    </mc:Choice>
    <mc:Fallback xmlns="">
      <p:transition spd="slow" advTm="244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TableILP</a:t>
            </a:r>
            <a:r>
              <a:rPr lang="en-US" dirty="0"/>
              <a:t>: Main Idea</a:t>
            </a:r>
          </a:p>
        </p:txBody>
      </p:sp>
      <p:sp>
        <p:nvSpPr>
          <p:cNvPr id="4" name="Slide Number Placeholder 3"/>
          <p:cNvSpPr>
            <a:spLocks noGrp="1"/>
          </p:cNvSpPr>
          <p:nvPr>
            <p:ph type="sldNum" sz="quarter" idx="12"/>
          </p:nvPr>
        </p:nvSpPr>
        <p:spPr/>
        <p:txBody>
          <a:bodyPr/>
          <a:lstStyle/>
          <a:p>
            <a:fld id="{2950F06C-DC55-49E8-966D-651E62CB7ADF}" type="slidenum">
              <a:rPr lang="en-US" smtClean="0"/>
              <a:pPr/>
              <a:t>16</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1461" y="2031417"/>
            <a:ext cx="8002024" cy="4369383"/>
          </a:xfrm>
          <a:prstGeom prst="rect">
            <a:avLst/>
          </a:prstGeom>
        </p:spPr>
      </p:pic>
      <p:sp>
        <p:nvSpPr>
          <p:cNvPr id="11" name="TextBox 10"/>
          <p:cNvSpPr txBox="1"/>
          <p:nvPr/>
        </p:nvSpPr>
        <p:spPr>
          <a:xfrm>
            <a:off x="250013" y="762000"/>
            <a:ext cx="5544331" cy="764312"/>
          </a:xfrm>
          <a:prstGeom prst="rect">
            <a:avLst/>
          </a:prstGeom>
          <a:solidFill>
            <a:schemeClr val="accent1">
              <a:lumMod val="20000"/>
              <a:lumOff val="80000"/>
            </a:schemeClr>
          </a:solidFill>
        </p:spPr>
        <p:txBody>
          <a:bodyPr wrap="none" rtlCol="0">
            <a:spAutoFit/>
          </a:bodyPr>
          <a:lstStyle/>
          <a:p>
            <a:pPr>
              <a:lnSpc>
                <a:spcPct val="110000"/>
              </a:lnSpc>
            </a:pPr>
            <a:r>
              <a:rPr lang="en-US" sz="2000" b="0" dirty="0"/>
              <a:t>Search for the best </a:t>
            </a:r>
            <a:r>
              <a:rPr lang="en-US" sz="2000" dirty="0"/>
              <a:t>Support Graph</a:t>
            </a:r>
            <a:r>
              <a:rPr lang="en-US" sz="2000" b="0" dirty="0"/>
              <a:t> connecting</a:t>
            </a:r>
            <a:br>
              <a:rPr lang="en-US" sz="2000" b="0" dirty="0"/>
            </a:br>
            <a:r>
              <a:rPr lang="en-US" sz="2000" b="0" dirty="0"/>
              <a:t>the Question to an Answer through Tables.</a:t>
            </a:r>
          </a:p>
        </p:txBody>
      </p:sp>
      <p:sp>
        <p:nvSpPr>
          <p:cNvPr id="12" name="TextBox 11"/>
          <p:cNvSpPr txBox="1"/>
          <p:nvPr/>
        </p:nvSpPr>
        <p:spPr>
          <a:xfrm rot="20972274">
            <a:off x="6099737" y="667296"/>
            <a:ext cx="2736647" cy="1015663"/>
          </a:xfrm>
          <a:prstGeom prst="rect">
            <a:avLst/>
          </a:prstGeom>
          <a:noFill/>
        </p:spPr>
        <p:txBody>
          <a:bodyPr wrap="none" rtlCol="0">
            <a:spAutoFit/>
          </a:bodyPr>
          <a:lstStyle/>
          <a:p>
            <a:r>
              <a:rPr lang="en-US" sz="2000" dirty="0">
                <a:solidFill>
                  <a:srgbClr val="FF0000"/>
                </a:solidFill>
                <a:latin typeface="Bradley Hand Bold"/>
                <a:cs typeface="Bradley Hand Bold"/>
              </a:rPr>
              <a:t>L</a:t>
            </a:r>
            <a:r>
              <a:rPr lang="en-US" sz="2000" b="0" dirty="0">
                <a:solidFill>
                  <a:srgbClr val="FF0000"/>
                </a:solidFill>
                <a:latin typeface="Bradley Hand Bold"/>
                <a:cs typeface="Bradley Hand Bold"/>
              </a:rPr>
              <a:t>ink this information</a:t>
            </a:r>
            <a:br>
              <a:rPr lang="en-US" sz="2000" b="0" dirty="0">
                <a:solidFill>
                  <a:srgbClr val="FF0000"/>
                </a:solidFill>
                <a:latin typeface="Bradley Hand Bold"/>
                <a:cs typeface="Bradley Hand Bold"/>
              </a:rPr>
            </a:br>
            <a:r>
              <a:rPr lang="en-US" sz="2000" b="0" dirty="0">
                <a:solidFill>
                  <a:srgbClr val="FF0000"/>
                </a:solidFill>
                <a:latin typeface="Bradley Hand Bold"/>
                <a:cs typeface="Bradley Hand Bold"/>
              </a:rPr>
              <a:t>to identify the best</a:t>
            </a:r>
            <a:br>
              <a:rPr lang="en-US" sz="2000" b="0" dirty="0">
                <a:solidFill>
                  <a:srgbClr val="FF0000"/>
                </a:solidFill>
                <a:latin typeface="Bradley Hand Bold"/>
                <a:cs typeface="Bradley Hand Bold"/>
              </a:rPr>
            </a:br>
            <a:r>
              <a:rPr lang="en-US" sz="2000" b="0" dirty="0">
                <a:solidFill>
                  <a:srgbClr val="FF0000"/>
                </a:solidFill>
                <a:latin typeface="Bradley Hand Bold"/>
                <a:cs typeface="Bradley Hand Bold"/>
              </a:rPr>
              <a:t>supported answer!</a:t>
            </a:r>
          </a:p>
        </p:txBody>
      </p:sp>
      <p:grpSp>
        <p:nvGrpSpPr>
          <p:cNvPr id="7" name="Group 6">
            <a:extLst>
              <a:ext uri="{FF2B5EF4-FFF2-40B4-BE49-F238E27FC236}">
                <a16:creationId xmlns:a16="http://schemas.microsoft.com/office/drawing/2014/main" id="{3E231B59-7B2D-5947-A647-703A31AC775E}"/>
              </a:ext>
            </a:extLst>
          </p:cNvPr>
          <p:cNvGrpSpPr/>
          <p:nvPr/>
        </p:nvGrpSpPr>
        <p:grpSpPr>
          <a:xfrm>
            <a:off x="7315200" y="5562599"/>
            <a:ext cx="1702676" cy="658001"/>
            <a:chOff x="4014953" y="3239642"/>
            <a:chExt cx="2270234" cy="877334"/>
          </a:xfrm>
        </p:grpSpPr>
        <p:sp>
          <p:nvSpPr>
            <p:cNvPr id="9" name="Rounded Rectangular Callout 8">
              <a:extLst>
                <a:ext uri="{FF2B5EF4-FFF2-40B4-BE49-F238E27FC236}">
                  <a16:creationId xmlns:a16="http://schemas.microsoft.com/office/drawing/2014/main" id="{F1247E13-4A12-E44A-A84B-4825463349EF}"/>
                </a:ext>
              </a:extLst>
            </p:cNvPr>
            <p:cNvSpPr/>
            <p:nvPr/>
          </p:nvSpPr>
          <p:spPr>
            <a:xfrm>
              <a:off x="4014953" y="3239642"/>
              <a:ext cx="2270234" cy="525599"/>
            </a:xfrm>
            <a:prstGeom prst="wedgeRoundRectCallout">
              <a:avLst>
                <a:gd name="adj1" fmla="val -38498"/>
                <a:gd name="adj2" fmla="val -116323"/>
                <a:gd name="adj3" fmla="val 16667"/>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i="1" dirty="0">
                  <a:latin typeface="Merriweather Sans" charset="0"/>
                  <a:ea typeface="Merriweather Sans" charset="0"/>
                  <a:cs typeface="Merriweather Sans" charset="0"/>
                </a:rPr>
                <a:t>Abductive reasoning</a:t>
              </a:r>
            </a:p>
          </p:txBody>
        </p:sp>
        <p:sp>
          <p:nvSpPr>
            <p:cNvPr id="10" name="Rectangle 9">
              <a:extLst>
                <a:ext uri="{FF2B5EF4-FFF2-40B4-BE49-F238E27FC236}">
                  <a16:creationId xmlns:a16="http://schemas.microsoft.com/office/drawing/2014/main" id="{FBB1FCB0-7123-F14E-B2EC-8F558A165308}"/>
                </a:ext>
              </a:extLst>
            </p:cNvPr>
            <p:cNvSpPr/>
            <p:nvPr/>
          </p:nvSpPr>
          <p:spPr>
            <a:xfrm>
              <a:off x="4435966" y="3747644"/>
              <a:ext cx="1509386" cy="369332"/>
            </a:xfrm>
            <a:prstGeom prst="rect">
              <a:avLst/>
            </a:prstGeom>
          </p:spPr>
          <p:txBody>
            <a:bodyPr wrap="none">
              <a:spAutoFit/>
            </a:bodyPr>
            <a:lstStyle/>
            <a:p>
              <a:pPr algn="ctr"/>
              <a:r>
                <a:rPr lang="en-US" sz="1200" b="0" dirty="0">
                  <a:solidFill>
                    <a:srgbClr val="000090"/>
                  </a:solidFill>
                </a:rPr>
                <a:t>[Peirce, 1883]</a:t>
              </a:r>
            </a:p>
          </p:txBody>
        </p:sp>
      </p:grpSp>
    </p:spTree>
    <p:extLst>
      <p:ext uri="{BB962C8B-B14F-4D97-AF65-F5344CB8AC3E}">
        <p14:creationId xmlns:p14="http://schemas.microsoft.com/office/powerpoint/2010/main" val="2466410958"/>
      </p:ext>
    </p:extLst>
  </p:cSld>
  <p:clrMapOvr>
    <a:masterClrMapping/>
  </p:clrMapOvr>
  <mc:AlternateContent xmlns:mc="http://schemas.openxmlformats.org/markup-compatibility/2006" xmlns:p14="http://schemas.microsoft.com/office/powerpoint/2010/main">
    <mc:Choice Requires="p14">
      <p:transition spd="slow" p14:dur="2000" advTm="19670"/>
    </mc:Choice>
    <mc:Fallback xmlns="">
      <p:transition spd="slow" advTm="19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TableILP</a:t>
            </a:r>
            <a:r>
              <a:rPr lang="en-US" dirty="0"/>
              <a:t> Solver: Overview</a:t>
            </a:r>
          </a:p>
        </p:txBody>
      </p:sp>
      <p:sp>
        <p:nvSpPr>
          <p:cNvPr id="3" name="Content Placeholder 2"/>
          <p:cNvSpPr>
            <a:spLocks noGrp="1"/>
          </p:cNvSpPr>
          <p:nvPr>
            <p:ph idx="1"/>
          </p:nvPr>
        </p:nvSpPr>
        <p:spPr>
          <a:xfrm>
            <a:off x="76200" y="762000"/>
            <a:ext cx="8991600" cy="609600"/>
          </a:xfrm>
        </p:spPr>
        <p:txBody>
          <a:bodyPr/>
          <a:lstStyle/>
          <a:p>
            <a:pPr marL="0" indent="0">
              <a:buNone/>
            </a:pPr>
            <a:r>
              <a:rPr lang="en-US" sz="2000" dirty="0"/>
              <a:t>A discrete </a:t>
            </a:r>
            <a:r>
              <a:rPr lang="en-US" sz="2000" b="1" dirty="0"/>
              <a:t>optimization</a:t>
            </a:r>
            <a:r>
              <a:rPr lang="en-US" sz="2000" dirty="0"/>
              <a:t> approach to QA for multiple-choice questions</a:t>
            </a:r>
            <a:endParaRPr lang="en-US" sz="1800" dirty="0"/>
          </a:p>
          <a:p>
            <a:pPr marL="0" indent="0">
              <a:buNone/>
            </a:pPr>
            <a:endParaRPr lang="en-US" sz="1800" dirty="0"/>
          </a:p>
        </p:txBody>
      </p:sp>
      <p:sp>
        <p:nvSpPr>
          <p:cNvPr id="4" name="Slide Number Placeholder 3"/>
          <p:cNvSpPr>
            <a:spLocks noGrp="1"/>
          </p:cNvSpPr>
          <p:nvPr>
            <p:ph type="sldNum" sz="quarter" idx="12"/>
          </p:nvPr>
        </p:nvSpPr>
        <p:spPr/>
        <p:txBody>
          <a:bodyPr/>
          <a:lstStyle/>
          <a:p>
            <a:fld id="{2950F06C-DC55-49E8-966D-651E62CB7ADF}" type="slidenum">
              <a:rPr lang="en-US" smtClean="0"/>
              <a:pPr/>
              <a:t>17</a:t>
            </a:fld>
            <a:endParaRPr lang="en-US"/>
          </a:p>
        </p:txBody>
      </p:sp>
      <p:grpSp>
        <p:nvGrpSpPr>
          <p:cNvPr id="22" name="Group 21"/>
          <p:cNvGrpSpPr/>
          <p:nvPr/>
        </p:nvGrpSpPr>
        <p:grpSpPr>
          <a:xfrm>
            <a:off x="457200" y="1524000"/>
            <a:ext cx="8229600" cy="3048000"/>
            <a:chOff x="457200" y="1524000"/>
            <a:chExt cx="8229600" cy="3048000"/>
          </a:xfrm>
        </p:grpSpPr>
        <p:sp>
          <p:nvSpPr>
            <p:cNvPr id="20" name="Rectangle 19"/>
            <p:cNvSpPr/>
            <p:nvPr/>
          </p:nvSpPr>
          <p:spPr>
            <a:xfrm>
              <a:off x="457200" y="1524000"/>
              <a:ext cx="8229600" cy="3048000"/>
            </a:xfrm>
            <a:prstGeom prst="rect">
              <a:avLst/>
            </a:prstGeom>
            <a:solidFill>
              <a:schemeClr val="accent1">
                <a:lumMod val="20000"/>
                <a:lumOff val="80000"/>
              </a:schemeClr>
            </a:solidFill>
            <a:ln>
              <a:noFill/>
            </a:ln>
          </p:spPr>
          <p:txBody>
            <a:bodyPr rtlCol="0" anchor="ctr"/>
            <a:lstStyle/>
            <a:p>
              <a:pPr algn="ctr"/>
              <a:endParaRPr lang="en-US" dirty="0"/>
            </a:p>
          </p:txBody>
        </p:sp>
        <p:sp>
          <p:nvSpPr>
            <p:cNvPr id="6" name="Rectangle 5"/>
            <p:cNvSpPr/>
            <p:nvPr/>
          </p:nvSpPr>
          <p:spPr>
            <a:xfrm>
              <a:off x="3581400" y="1777424"/>
              <a:ext cx="1600200" cy="965776"/>
            </a:xfrm>
            <a:prstGeom prst="rect">
              <a:avLst/>
            </a:prstGeom>
            <a:solidFill>
              <a:schemeClr val="accent1"/>
            </a:solidFill>
            <a:ln>
              <a:solidFill>
                <a:schemeClr val="tx2"/>
              </a:solidFill>
            </a:ln>
          </p:spPr>
          <p:txBody>
            <a:bodyPr rtlCol="0" anchor="ctr"/>
            <a:lstStyle/>
            <a:p>
              <a:pPr algn="ctr"/>
              <a:r>
                <a:rPr lang="en-US" dirty="0">
                  <a:solidFill>
                    <a:schemeClr val="bg1"/>
                  </a:solidFill>
                </a:rPr>
                <a:t>ILP model builder</a:t>
              </a:r>
            </a:p>
          </p:txBody>
        </p:sp>
        <p:sp>
          <p:nvSpPr>
            <p:cNvPr id="7" name="Down Arrow 6"/>
            <p:cNvSpPr/>
            <p:nvPr/>
          </p:nvSpPr>
          <p:spPr>
            <a:xfrm rot="16200000">
              <a:off x="2895599" y="1828800"/>
              <a:ext cx="228601" cy="1143000"/>
            </a:xfrm>
            <a:prstGeom prst="downArrow">
              <a:avLst/>
            </a:prstGeom>
            <a:solidFill>
              <a:schemeClr val="accent1"/>
            </a:solidFill>
            <a:ln>
              <a:noFill/>
            </a:ln>
          </p:spPr>
          <p:txBody>
            <a:bodyPr rtlCol="0" anchor="ctr"/>
            <a:lstStyle/>
            <a:p>
              <a:pPr algn="ctr"/>
              <a:endParaRPr lang="en-US"/>
            </a:p>
          </p:txBody>
        </p:sp>
        <p:sp>
          <p:nvSpPr>
            <p:cNvPr id="9" name="Can 8"/>
            <p:cNvSpPr/>
            <p:nvPr/>
          </p:nvSpPr>
          <p:spPr>
            <a:xfrm>
              <a:off x="2133600" y="2590801"/>
              <a:ext cx="685800" cy="1066800"/>
            </a:xfrm>
            <a:prstGeom prst="can">
              <a:avLst/>
            </a:prstGeom>
            <a:solidFill>
              <a:schemeClr val="accent1"/>
            </a:solidFill>
            <a:ln>
              <a:noFill/>
            </a:ln>
          </p:spPr>
          <p:txBody>
            <a:bodyPr rtlCol="0" anchor="ctr"/>
            <a:lstStyle/>
            <a:p>
              <a:pPr algn="ctr"/>
              <a:endParaRPr lang="en-US"/>
            </a:p>
          </p:txBody>
        </p:sp>
        <p:sp>
          <p:nvSpPr>
            <p:cNvPr id="10" name="TextBox 9"/>
            <p:cNvSpPr txBox="1"/>
            <p:nvPr/>
          </p:nvSpPr>
          <p:spPr>
            <a:xfrm>
              <a:off x="558859" y="1524000"/>
              <a:ext cx="1879541" cy="584776"/>
            </a:xfrm>
            <a:prstGeom prst="rect">
              <a:avLst/>
            </a:prstGeom>
            <a:noFill/>
          </p:spPr>
          <p:txBody>
            <a:bodyPr wrap="none" rtlCol="0">
              <a:spAutoFit/>
            </a:bodyPr>
            <a:lstStyle/>
            <a:p>
              <a:pPr algn="ctr"/>
              <a:r>
                <a:rPr lang="en-US" sz="1600" dirty="0"/>
                <a:t>Question Q with</a:t>
              </a:r>
              <a:br>
                <a:rPr lang="en-US" sz="1600" dirty="0"/>
              </a:br>
              <a:r>
                <a:rPr lang="en-US" sz="1600" dirty="0"/>
                <a:t>answer options A</a:t>
              </a:r>
            </a:p>
          </p:txBody>
        </p:sp>
        <p:sp>
          <p:nvSpPr>
            <p:cNvPr id="11" name="TextBox 10"/>
            <p:cNvSpPr txBox="1"/>
            <p:nvPr/>
          </p:nvSpPr>
          <p:spPr>
            <a:xfrm>
              <a:off x="838200" y="2819400"/>
              <a:ext cx="1279016" cy="584776"/>
            </a:xfrm>
            <a:prstGeom prst="rect">
              <a:avLst/>
            </a:prstGeom>
            <a:noFill/>
          </p:spPr>
          <p:txBody>
            <a:bodyPr wrap="none" rtlCol="0">
              <a:spAutoFit/>
            </a:bodyPr>
            <a:lstStyle/>
            <a:p>
              <a:pPr algn="ctr"/>
              <a:r>
                <a:rPr lang="en-US" sz="1600" dirty="0"/>
                <a:t>Knowledge</a:t>
              </a:r>
              <a:br>
                <a:rPr lang="en-US" sz="1600" dirty="0"/>
              </a:br>
              <a:r>
                <a:rPr lang="en-US" sz="1600" dirty="0"/>
                <a:t>Tables T</a:t>
              </a:r>
            </a:p>
          </p:txBody>
        </p:sp>
        <p:sp>
          <p:nvSpPr>
            <p:cNvPr id="13" name="Rectangle 12"/>
            <p:cNvSpPr/>
            <p:nvPr/>
          </p:nvSpPr>
          <p:spPr>
            <a:xfrm>
              <a:off x="6324600" y="1828800"/>
              <a:ext cx="990600" cy="914400"/>
            </a:xfrm>
            <a:prstGeom prst="rect">
              <a:avLst/>
            </a:prstGeom>
            <a:solidFill>
              <a:schemeClr val="bg1">
                <a:lumMod val="50000"/>
              </a:schemeClr>
            </a:solidFill>
            <a:ln>
              <a:noFill/>
            </a:ln>
          </p:spPr>
          <p:txBody>
            <a:bodyPr rtlCol="0" anchor="ctr"/>
            <a:lstStyle/>
            <a:p>
              <a:pPr algn="ctr"/>
              <a:r>
                <a:rPr lang="en-US" b="0" dirty="0">
                  <a:solidFill>
                    <a:schemeClr val="bg1"/>
                  </a:solidFill>
                </a:rPr>
                <a:t>ILP</a:t>
              </a:r>
              <a:br>
                <a:rPr lang="en-US" b="0" dirty="0">
                  <a:solidFill>
                    <a:schemeClr val="bg1"/>
                  </a:solidFill>
                </a:rPr>
              </a:br>
              <a:r>
                <a:rPr lang="en-US" b="0" dirty="0">
                  <a:solidFill>
                    <a:schemeClr val="bg1"/>
                  </a:solidFill>
                </a:rPr>
                <a:t>engine</a:t>
              </a:r>
            </a:p>
          </p:txBody>
        </p:sp>
        <p:sp>
          <p:nvSpPr>
            <p:cNvPr id="14" name="Down Arrow 13"/>
            <p:cNvSpPr/>
            <p:nvPr/>
          </p:nvSpPr>
          <p:spPr>
            <a:xfrm rot="16200000">
              <a:off x="5600700" y="1714500"/>
              <a:ext cx="228600" cy="1219200"/>
            </a:xfrm>
            <a:prstGeom prst="downArrow">
              <a:avLst/>
            </a:prstGeom>
            <a:solidFill>
              <a:schemeClr val="accent1"/>
            </a:solidFill>
            <a:ln>
              <a:noFill/>
            </a:ln>
          </p:spPr>
          <p:txBody>
            <a:bodyPr rtlCol="0" anchor="ctr"/>
            <a:lstStyle/>
            <a:p>
              <a:pPr algn="ctr"/>
              <a:endParaRPr lang="en-US"/>
            </a:p>
          </p:txBody>
        </p:sp>
        <p:sp>
          <p:nvSpPr>
            <p:cNvPr id="15" name="Down Arrow 14"/>
            <p:cNvSpPr/>
            <p:nvPr/>
          </p:nvSpPr>
          <p:spPr>
            <a:xfrm>
              <a:off x="7713134" y="2226728"/>
              <a:ext cx="287866" cy="973672"/>
            </a:xfrm>
            <a:prstGeom prst="downArrow">
              <a:avLst/>
            </a:prstGeom>
            <a:solidFill>
              <a:srgbClr val="7F7F7F"/>
            </a:solidFill>
            <a:ln>
              <a:noFill/>
            </a:ln>
          </p:spPr>
          <p:txBody>
            <a:bodyPr rtlCol="0" anchor="ctr"/>
            <a:lstStyle/>
            <a:p>
              <a:pPr algn="ctr"/>
              <a:endParaRPr lang="en-US"/>
            </a:p>
          </p:txBody>
        </p:sp>
        <p:sp>
          <p:nvSpPr>
            <p:cNvPr id="16" name="Down Arrow 15"/>
            <p:cNvSpPr/>
            <p:nvPr/>
          </p:nvSpPr>
          <p:spPr>
            <a:xfrm rot="16200000">
              <a:off x="2895600" y="1371601"/>
              <a:ext cx="228600" cy="1143000"/>
            </a:xfrm>
            <a:prstGeom prst="downArrow">
              <a:avLst/>
            </a:prstGeom>
            <a:solidFill>
              <a:schemeClr val="accent1"/>
            </a:solidFill>
            <a:ln>
              <a:noFill/>
            </a:ln>
          </p:spPr>
          <p:txBody>
            <a:bodyPr rtlCol="0" anchor="ctr"/>
            <a:lstStyle/>
            <a:p>
              <a:pPr algn="ctr"/>
              <a:endParaRPr lang="en-US"/>
            </a:p>
          </p:txBody>
        </p:sp>
        <p:sp>
          <p:nvSpPr>
            <p:cNvPr id="17" name="Rectangle 16"/>
            <p:cNvSpPr/>
            <p:nvPr/>
          </p:nvSpPr>
          <p:spPr>
            <a:xfrm>
              <a:off x="2438400" y="2362199"/>
              <a:ext cx="152400" cy="304801"/>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p:cNvSpPr txBox="1"/>
            <p:nvPr/>
          </p:nvSpPr>
          <p:spPr>
            <a:xfrm>
              <a:off x="7093435" y="3200400"/>
              <a:ext cx="1593365" cy="830997"/>
            </a:xfrm>
            <a:prstGeom prst="rect">
              <a:avLst/>
            </a:prstGeom>
            <a:noFill/>
          </p:spPr>
          <p:txBody>
            <a:bodyPr wrap="none" rtlCol="0">
              <a:spAutoFit/>
            </a:bodyPr>
            <a:lstStyle/>
            <a:p>
              <a:pPr algn="ctr"/>
              <a:r>
                <a:rPr lang="en-US" sz="1600" dirty="0" err="1"/>
                <a:t>a</a:t>
              </a:r>
              <a:r>
                <a:rPr lang="en-US" sz="1600" baseline="-25000" dirty="0" err="1"/>
                <a:t>i</a:t>
              </a:r>
              <a:r>
                <a:rPr lang="en-US" sz="1600" dirty="0"/>
                <a:t> </a:t>
              </a:r>
              <a:r>
                <a:rPr lang="en-US" sz="1600" dirty="0">
                  <a:sym typeface="Symbol"/>
                </a:rPr>
                <a:t></a:t>
              </a:r>
              <a:r>
                <a:rPr lang="en-US" sz="1600" dirty="0"/>
                <a:t> A with</a:t>
              </a:r>
              <a:br>
                <a:rPr lang="en-US" sz="1600" dirty="0"/>
              </a:br>
              <a:r>
                <a:rPr lang="en-US" sz="1600" dirty="0">
                  <a:solidFill>
                    <a:srgbClr val="008000"/>
                  </a:solidFill>
                </a:rPr>
                <a:t>score +</a:t>
              </a:r>
            </a:p>
            <a:p>
              <a:pPr algn="ctr"/>
              <a:r>
                <a:rPr lang="en-US" sz="1600" i="1" dirty="0">
                  <a:solidFill>
                    <a:srgbClr val="008000"/>
                  </a:solidFill>
                </a:rPr>
                <a:t>support graph</a:t>
              </a:r>
              <a:endParaRPr lang="en-US" sz="1600" dirty="0">
                <a:solidFill>
                  <a:srgbClr val="008000"/>
                </a:solidFill>
              </a:endParaRPr>
            </a:p>
          </p:txBody>
        </p:sp>
        <p:sp>
          <p:nvSpPr>
            <p:cNvPr id="19" name="TextBox 18"/>
            <p:cNvSpPr txBox="1"/>
            <p:nvPr/>
          </p:nvSpPr>
          <p:spPr>
            <a:xfrm>
              <a:off x="5257800" y="1828800"/>
              <a:ext cx="1048033" cy="400110"/>
            </a:xfrm>
            <a:prstGeom prst="rect">
              <a:avLst/>
            </a:prstGeom>
            <a:noFill/>
          </p:spPr>
          <p:txBody>
            <a:bodyPr wrap="none" rtlCol="0">
              <a:spAutoFit/>
            </a:bodyPr>
            <a:lstStyle/>
            <a:p>
              <a:r>
                <a:rPr lang="en-US" sz="2000" dirty="0"/>
                <a:t>M</a:t>
              </a:r>
              <a:r>
                <a:rPr lang="en-US" sz="1600" b="0" dirty="0"/>
                <a:t>(T,Q,A)</a:t>
              </a:r>
              <a:endParaRPr lang="en-US" sz="2000" b="0" dirty="0"/>
            </a:p>
          </p:txBody>
        </p:sp>
        <p:sp>
          <p:nvSpPr>
            <p:cNvPr id="25" name="Down Arrow 24"/>
            <p:cNvSpPr/>
            <p:nvPr/>
          </p:nvSpPr>
          <p:spPr>
            <a:xfrm rot="10800000">
              <a:off x="3810000" y="2743200"/>
              <a:ext cx="228600" cy="381000"/>
            </a:xfrm>
            <a:prstGeom prst="downArrow">
              <a:avLst/>
            </a:prstGeom>
            <a:solidFill>
              <a:srgbClr val="7F7F7F"/>
            </a:solidFill>
            <a:ln>
              <a:noFill/>
            </a:ln>
          </p:spPr>
          <p:txBody>
            <a:bodyPr rtlCol="0" anchor="ctr"/>
            <a:lstStyle/>
            <a:p>
              <a:pPr algn="ctr"/>
              <a:endParaRPr lang="en-US"/>
            </a:p>
          </p:txBody>
        </p:sp>
        <p:sp>
          <p:nvSpPr>
            <p:cNvPr id="24" name="Rectangle 23"/>
            <p:cNvSpPr/>
            <p:nvPr/>
          </p:nvSpPr>
          <p:spPr>
            <a:xfrm>
              <a:off x="2964965" y="3124200"/>
              <a:ext cx="1378435" cy="685800"/>
            </a:xfrm>
            <a:prstGeom prst="rect">
              <a:avLst/>
            </a:prstGeom>
            <a:solidFill>
              <a:schemeClr val="bg1">
                <a:lumMod val="50000"/>
              </a:schemeClr>
            </a:solidFill>
            <a:ln>
              <a:noFill/>
            </a:ln>
          </p:spPr>
          <p:txBody>
            <a:bodyPr rtlCol="0" anchor="ctr"/>
            <a:lstStyle/>
            <a:p>
              <a:pPr algn="ctr"/>
              <a:r>
                <a:rPr lang="en-US" b="0" dirty="0">
                  <a:solidFill>
                    <a:schemeClr val="bg1"/>
                  </a:solidFill>
                </a:rPr>
                <a:t>Lexical “similarity”</a:t>
              </a:r>
            </a:p>
          </p:txBody>
        </p:sp>
        <p:sp>
          <p:nvSpPr>
            <p:cNvPr id="27" name="Rectangle 26"/>
            <p:cNvSpPr/>
            <p:nvPr/>
          </p:nvSpPr>
          <p:spPr>
            <a:xfrm rot="16200000">
              <a:off x="7470423" y="1905000"/>
              <a:ext cx="152401" cy="762002"/>
            </a:xfrm>
            <a:prstGeom prst="rect">
              <a:avLst/>
            </a:prstGeom>
            <a:solidFill>
              <a:srgbClr val="7F7F7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3031780" y="3810000"/>
              <a:ext cx="1439116" cy="584776"/>
            </a:xfrm>
            <a:prstGeom prst="rect">
              <a:avLst/>
            </a:prstGeom>
            <a:noFill/>
          </p:spPr>
          <p:txBody>
            <a:bodyPr wrap="none" rtlCol="0">
              <a:spAutoFit/>
            </a:bodyPr>
            <a:lstStyle/>
            <a:p>
              <a:pPr algn="ctr"/>
              <a:r>
                <a:rPr lang="en-US" sz="1600" b="0" dirty="0"/>
                <a:t>for words &amp;</a:t>
              </a:r>
              <a:br>
                <a:rPr lang="en-US" sz="1600" b="0" dirty="0"/>
              </a:br>
              <a:r>
                <a:rPr lang="en-US" sz="1600" b="0" dirty="0"/>
                <a:t>short-phrases</a:t>
              </a:r>
            </a:p>
          </p:txBody>
        </p:sp>
        <p:sp>
          <p:nvSpPr>
            <p:cNvPr id="29" name="Down Arrow 28"/>
            <p:cNvSpPr/>
            <p:nvPr/>
          </p:nvSpPr>
          <p:spPr>
            <a:xfrm rot="10800000">
              <a:off x="4724400" y="2743200"/>
              <a:ext cx="228600" cy="381000"/>
            </a:xfrm>
            <a:prstGeom prst="downArrow">
              <a:avLst/>
            </a:prstGeom>
            <a:solidFill>
              <a:schemeClr val="accent4"/>
            </a:solidFill>
            <a:ln>
              <a:noFill/>
            </a:ln>
          </p:spPr>
          <p:txBody>
            <a:bodyPr rtlCol="0" anchor="ctr"/>
            <a:lstStyle/>
            <a:p>
              <a:pPr algn="ctr"/>
              <a:endParaRPr lang="en-US"/>
            </a:p>
          </p:txBody>
        </p:sp>
        <p:sp>
          <p:nvSpPr>
            <p:cNvPr id="31" name="Rectangle 30"/>
            <p:cNvSpPr/>
            <p:nvPr/>
          </p:nvSpPr>
          <p:spPr>
            <a:xfrm>
              <a:off x="4419600" y="3124200"/>
              <a:ext cx="1219200" cy="685800"/>
            </a:xfrm>
            <a:prstGeom prst="rect">
              <a:avLst/>
            </a:prstGeom>
            <a:solidFill>
              <a:schemeClr val="accent4"/>
            </a:solidFill>
            <a:ln>
              <a:noFill/>
            </a:ln>
          </p:spPr>
          <p:txBody>
            <a:bodyPr rtlCol="0" anchor="ctr"/>
            <a:lstStyle/>
            <a:p>
              <a:pPr algn="ctr"/>
              <a:r>
                <a:rPr lang="en-US" b="0" dirty="0">
                  <a:solidFill>
                    <a:schemeClr val="bg1"/>
                  </a:solidFill>
                </a:rPr>
                <a:t>Table Join rules</a:t>
              </a:r>
            </a:p>
          </p:txBody>
        </p:sp>
      </p:grpSp>
      <p:grpSp>
        <p:nvGrpSpPr>
          <p:cNvPr id="30" name="Google Shape;492;p33">
            <a:extLst>
              <a:ext uri="{FF2B5EF4-FFF2-40B4-BE49-F238E27FC236}">
                <a16:creationId xmlns:a16="http://schemas.microsoft.com/office/drawing/2014/main" id="{62B61E2C-FDBE-2143-A077-BC56D7314590}"/>
              </a:ext>
            </a:extLst>
          </p:cNvPr>
          <p:cNvGrpSpPr/>
          <p:nvPr/>
        </p:nvGrpSpPr>
        <p:grpSpPr>
          <a:xfrm>
            <a:off x="669208" y="4800600"/>
            <a:ext cx="8703392" cy="1229590"/>
            <a:chOff x="602410" y="5064143"/>
            <a:chExt cx="8703392" cy="1229590"/>
          </a:xfrm>
        </p:grpSpPr>
        <p:pic>
          <p:nvPicPr>
            <p:cNvPr id="32" name="Google Shape;493;p33">
              <a:extLst>
                <a:ext uri="{FF2B5EF4-FFF2-40B4-BE49-F238E27FC236}">
                  <a16:creationId xmlns:a16="http://schemas.microsoft.com/office/drawing/2014/main" id="{78D2FF80-F414-FB4F-8A05-515E55B4B7DE}"/>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2743200" y="5064143"/>
              <a:ext cx="2965195" cy="1229590"/>
            </a:xfrm>
            <a:prstGeom prst="rect">
              <a:avLst/>
            </a:prstGeom>
            <a:noFill/>
            <a:ln>
              <a:noFill/>
            </a:ln>
          </p:spPr>
        </p:pic>
        <p:sp>
          <p:nvSpPr>
            <p:cNvPr id="33" name="Google Shape;494;p33">
              <a:extLst>
                <a:ext uri="{FF2B5EF4-FFF2-40B4-BE49-F238E27FC236}">
                  <a16:creationId xmlns:a16="http://schemas.microsoft.com/office/drawing/2014/main" id="{E9A66DD1-997E-224C-8140-4636E0D3ED0C}"/>
                </a:ext>
              </a:extLst>
            </p:cNvPr>
            <p:cNvSpPr txBox="1"/>
            <p:nvPr/>
          </p:nvSpPr>
          <p:spPr>
            <a:xfrm>
              <a:off x="602410" y="5422736"/>
              <a:ext cx="1388327" cy="400110"/>
            </a:xfrm>
            <a:prstGeom prst="rect">
              <a:avLst/>
            </a:prstGeom>
            <a:noFill/>
            <a:ln>
              <a:noFill/>
            </a:ln>
          </p:spPr>
          <p:txBody>
            <a:bodyPr spcFirstLastPara="1" wrap="square" lIns="91425" tIns="45700" rIns="91425" bIns="45700" anchor="t" anchorCtr="0">
              <a:noAutofit/>
            </a:bodyPr>
            <a:lstStyle/>
            <a:p>
              <a:pPr algn="ctr"/>
              <a:r>
                <a:rPr lang="en-US" sz="2000" b="1" dirty="0">
                  <a:solidFill>
                    <a:schemeClr val="dk1"/>
                  </a:solidFill>
                  <a:latin typeface="Arial"/>
                  <a:ea typeface="Arial"/>
                  <a:cs typeface="Arial"/>
                  <a:sym typeface="Arial"/>
                </a:rPr>
                <a:t>M</a:t>
              </a:r>
              <a:r>
                <a:rPr lang="en-US" sz="1600" dirty="0">
                  <a:solidFill>
                    <a:schemeClr val="dk1"/>
                  </a:solidFill>
                  <a:latin typeface="Arial"/>
                  <a:ea typeface="Arial"/>
                  <a:cs typeface="Arial"/>
                  <a:sym typeface="Arial"/>
                </a:rPr>
                <a:t>(</a:t>
              </a:r>
              <a:r>
                <a:rPr lang="en-US" sz="1600" b="1" dirty="0">
                  <a:solidFill>
                    <a:schemeClr val="dk1"/>
                  </a:solidFill>
                  <a:latin typeface="Arial"/>
                  <a:ea typeface="Arial"/>
                  <a:cs typeface="Arial"/>
                  <a:sym typeface="Arial"/>
                </a:rPr>
                <a:t>G</a:t>
              </a:r>
              <a:r>
                <a:rPr lang="en-US" sz="1600" dirty="0">
                  <a:solidFill>
                    <a:schemeClr val="dk1"/>
                  </a:solidFill>
                  <a:latin typeface="Arial"/>
                  <a:ea typeface="Arial"/>
                  <a:cs typeface="Arial"/>
                  <a:sym typeface="Arial"/>
                </a:rPr>
                <a:t>,</a:t>
              </a:r>
              <a:r>
                <a:rPr lang="en-US" sz="1600" b="1" dirty="0">
                  <a:solidFill>
                    <a:schemeClr val="dk1"/>
                  </a:solidFill>
                  <a:latin typeface="Arial"/>
                  <a:ea typeface="Arial"/>
                  <a:cs typeface="Arial"/>
                  <a:sym typeface="Arial"/>
                </a:rPr>
                <a:t>Q</a:t>
              </a:r>
              <a:r>
                <a:rPr lang="en-US" sz="1600" dirty="0">
                  <a:solidFill>
                    <a:schemeClr val="dk1"/>
                  </a:solidFill>
                  <a:latin typeface="Arial"/>
                  <a:ea typeface="Arial"/>
                  <a:cs typeface="Arial"/>
                  <a:sym typeface="Arial"/>
                </a:rPr>
                <a:t>,</a:t>
              </a:r>
              <a:r>
                <a:rPr lang="en-US" sz="1600" b="1" dirty="0">
                  <a:solidFill>
                    <a:schemeClr val="dk1"/>
                  </a:solidFill>
                  <a:latin typeface="Arial"/>
                  <a:ea typeface="Arial"/>
                  <a:cs typeface="Arial"/>
                  <a:sym typeface="Arial"/>
                </a:rPr>
                <a:t>A</a:t>
              </a:r>
              <a:r>
                <a:rPr lang="en-US" sz="1600" dirty="0">
                  <a:solidFill>
                    <a:schemeClr val="dk1"/>
                  </a:solidFill>
                  <a:latin typeface="Arial"/>
                  <a:ea typeface="Arial"/>
                  <a:cs typeface="Arial"/>
                  <a:sym typeface="Arial"/>
                </a:rPr>
                <a:t>)</a:t>
              </a:r>
              <a:endParaRPr lang="en-US" sz="2000" dirty="0">
                <a:solidFill>
                  <a:schemeClr val="dk1"/>
                </a:solidFill>
                <a:latin typeface="Arial"/>
                <a:ea typeface="Arial"/>
                <a:cs typeface="Arial"/>
                <a:sym typeface="Arial"/>
              </a:endParaRPr>
            </a:p>
          </p:txBody>
        </p:sp>
        <p:sp>
          <p:nvSpPr>
            <p:cNvPr id="34" name="Google Shape;495;p33">
              <a:extLst>
                <a:ext uri="{FF2B5EF4-FFF2-40B4-BE49-F238E27FC236}">
                  <a16:creationId xmlns:a16="http://schemas.microsoft.com/office/drawing/2014/main" id="{B5850ED3-AEB4-E440-B8FC-B0C50C907F18}"/>
                </a:ext>
              </a:extLst>
            </p:cNvPr>
            <p:cNvSpPr/>
            <p:nvPr/>
          </p:nvSpPr>
          <p:spPr>
            <a:xfrm rot="-5400000">
              <a:off x="2095500" y="5344118"/>
              <a:ext cx="228600" cy="609600"/>
            </a:xfrm>
            <a:prstGeom prst="downArrow">
              <a:avLst>
                <a:gd name="adj1" fmla="val 50000"/>
                <a:gd name="adj2" fmla="val 50000"/>
              </a:avLst>
            </a:prstGeom>
            <a:solidFill>
              <a:srgbClr val="7F7F7F"/>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35" name="Google Shape;496;p33">
              <a:extLst>
                <a:ext uri="{FF2B5EF4-FFF2-40B4-BE49-F238E27FC236}">
                  <a16:creationId xmlns:a16="http://schemas.microsoft.com/office/drawing/2014/main" id="{9C61C0D8-C2E6-6649-9D32-C7427325BAC9}"/>
                </a:ext>
              </a:extLst>
            </p:cNvPr>
            <p:cNvSpPr txBox="1"/>
            <p:nvPr/>
          </p:nvSpPr>
          <p:spPr>
            <a:xfrm>
              <a:off x="6096000" y="5257800"/>
              <a:ext cx="3209802" cy="923330"/>
            </a:xfrm>
            <a:prstGeom prst="rect">
              <a:avLst/>
            </a:prstGeom>
            <a:noFill/>
            <a:ln>
              <a:noFill/>
            </a:ln>
          </p:spPr>
          <p:txBody>
            <a:bodyPr spcFirstLastPara="1" wrap="square" lIns="91425" tIns="45700" rIns="91425" bIns="45700" anchor="t" anchorCtr="0">
              <a:noAutofit/>
            </a:bodyPr>
            <a:lstStyle/>
            <a:p>
              <a:r>
                <a:rPr lang="en-US" dirty="0">
                  <a:solidFill>
                    <a:schemeClr val="dk1"/>
                  </a:solidFill>
                  <a:latin typeface="Arial"/>
                  <a:ea typeface="Arial"/>
                  <a:cs typeface="Arial"/>
                  <a:sym typeface="Arial"/>
                </a:rPr>
                <a:t>Optimization using</a:t>
              </a:r>
              <a:br>
                <a:rPr lang="en-US" dirty="0">
                  <a:solidFill>
                    <a:schemeClr val="dk1"/>
                  </a:solidFill>
                  <a:latin typeface="Arial"/>
                  <a:ea typeface="Arial"/>
                  <a:cs typeface="Arial"/>
                  <a:sym typeface="Arial"/>
                </a:rPr>
              </a:br>
              <a:r>
                <a:rPr lang="en-US" dirty="0">
                  <a:solidFill>
                    <a:schemeClr val="dk1"/>
                  </a:solidFill>
                  <a:latin typeface="Arial"/>
                  <a:ea typeface="Arial"/>
                  <a:cs typeface="Arial"/>
                  <a:sym typeface="Arial"/>
                </a:rPr>
                <a:t>Integer Linear Program (</a:t>
              </a:r>
              <a:r>
                <a:rPr lang="en-US" b="1" dirty="0">
                  <a:solidFill>
                    <a:schemeClr val="dk1"/>
                  </a:solidFill>
                  <a:latin typeface="Arial"/>
                  <a:ea typeface="Arial"/>
                  <a:cs typeface="Arial"/>
                  <a:sym typeface="Arial"/>
                </a:rPr>
                <a:t>ILP</a:t>
              </a:r>
              <a:r>
                <a:rPr lang="en-US" dirty="0">
                  <a:solidFill>
                    <a:schemeClr val="dk1"/>
                  </a:solidFill>
                  <a:latin typeface="Arial"/>
                  <a:ea typeface="Arial"/>
                  <a:cs typeface="Arial"/>
                  <a:sym typeface="Arial"/>
                </a:rPr>
                <a:t>) formalism</a:t>
              </a:r>
              <a:endParaRPr dirty="0">
                <a:solidFill>
                  <a:schemeClr val="dk1"/>
                </a:solidFill>
                <a:latin typeface="Arial"/>
                <a:ea typeface="Arial"/>
                <a:cs typeface="Arial"/>
                <a:sym typeface="Arial"/>
              </a:endParaRPr>
            </a:p>
          </p:txBody>
        </p:sp>
      </p:grpSp>
    </p:spTree>
    <p:custDataLst>
      <p:tags r:id="rId1"/>
    </p:custDataLst>
    <p:extLst>
      <p:ext uri="{BB962C8B-B14F-4D97-AF65-F5344CB8AC3E}">
        <p14:creationId xmlns:p14="http://schemas.microsoft.com/office/powerpoint/2010/main" val="2017667004"/>
      </p:ext>
    </p:extLst>
  </p:cSld>
  <p:clrMapOvr>
    <a:masterClrMapping/>
  </p:clrMapOvr>
  <mc:AlternateContent xmlns:mc="http://schemas.openxmlformats.org/markup-compatibility/2006" xmlns:p14="http://schemas.microsoft.com/office/powerpoint/2010/main">
    <mc:Choice Requires="p14">
      <p:transition spd="slow" p14:dur="2000" advTm="175933"/>
    </mc:Choice>
    <mc:Fallback xmlns="">
      <p:transition xmlns:p14="http://schemas.microsoft.com/office/powerpoint/2010/main" spd="slow" advTm="175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8B0D4C-41B0-F84D-BAD5-D4430F58FF5C}"/>
              </a:ext>
            </a:extLst>
          </p:cNvPr>
          <p:cNvSpPr>
            <a:spLocks noGrp="1"/>
          </p:cNvSpPr>
          <p:nvPr>
            <p:ph idx="1"/>
          </p:nvPr>
        </p:nvSpPr>
        <p:spPr/>
        <p:txBody>
          <a:bodyPr>
            <a:normAutofit/>
          </a:bodyPr>
          <a:lstStyle/>
          <a:p>
            <a:pPr marL="300038" lvl="1" indent="-4763">
              <a:spcBef>
                <a:spcPts val="0"/>
              </a:spcBef>
              <a:buSzPts val="2000"/>
              <a:buNone/>
            </a:pPr>
            <a:r>
              <a:rPr lang="en-US" sz="2000" b="1" i="1" dirty="0"/>
              <a:t>Goal: </a:t>
            </a:r>
            <a:r>
              <a:rPr lang="en-US" sz="2000" i="1" dirty="0"/>
              <a:t>Design ILP objective function, </a:t>
            </a:r>
            <a:r>
              <a:rPr lang="en-US" sz="2000" i="1" dirty="0" err="1"/>
              <a:t>s.t.</a:t>
            </a:r>
            <a:r>
              <a:rPr lang="en-US" sz="2000" i="1" dirty="0"/>
              <a:t> maximizing it subject to the constraints yields a “desirable” support graph</a:t>
            </a:r>
          </a:p>
          <a:p>
            <a:pPr marL="300038" lvl="1" indent="-4763">
              <a:spcBef>
                <a:spcPts val="0"/>
              </a:spcBef>
              <a:buSzPts val="2000"/>
              <a:buNone/>
            </a:pPr>
            <a:endParaRPr lang="en-US" sz="1800" dirty="0"/>
          </a:p>
          <a:p>
            <a:pPr marL="300038" lvl="1" indent="-4763">
              <a:spcBef>
                <a:spcPts val="0"/>
              </a:spcBef>
              <a:buSzPts val="2000"/>
              <a:buNone/>
            </a:pPr>
            <a:endParaRPr lang="en-US" sz="1800" dirty="0"/>
          </a:p>
        </p:txBody>
      </p:sp>
      <p:sp>
        <p:nvSpPr>
          <p:cNvPr id="3" name="Slide Number Placeholder 2">
            <a:extLst>
              <a:ext uri="{FF2B5EF4-FFF2-40B4-BE49-F238E27FC236}">
                <a16:creationId xmlns:a16="http://schemas.microsoft.com/office/drawing/2014/main" id="{71BA6B82-771E-9F43-8821-1E7B25AE03EB}"/>
              </a:ext>
            </a:extLst>
          </p:cNvPr>
          <p:cNvSpPr>
            <a:spLocks noGrp="1"/>
          </p:cNvSpPr>
          <p:nvPr>
            <p:ph type="sldNum" sz="quarter" idx="12"/>
          </p:nvPr>
        </p:nvSpPr>
        <p:spPr/>
        <p:txBody>
          <a:bodyPr/>
          <a:lstStyle/>
          <a:p>
            <a:fld id="{86B4B35C-345F-9846-8E6A-29269C850829}" type="slidenum">
              <a:rPr lang="en-US" smtClean="0"/>
              <a:pPr/>
              <a:t>18</a:t>
            </a:fld>
            <a:endParaRPr lang="en-US"/>
          </a:p>
        </p:txBody>
      </p:sp>
      <p:sp>
        <p:nvSpPr>
          <p:cNvPr id="4" name="Title 3">
            <a:extLst>
              <a:ext uri="{FF2B5EF4-FFF2-40B4-BE49-F238E27FC236}">
                <a16:creationId xmlns:a16="http://schemas.microsoft.com/office/drawing/2014/main" id="{C06AD20F-F24F-454E-B99F-9ABCAEEA14C4}"/>
              </a:ext>
            </a:extLst>
          </p:cNvPr>
          <p:cNvSpPr>
            <a:spLocks noGrp="1"/>
          </p:cNvSpPr>
          <p:nvPr>
            <p:ph type="title"/>
          </p:nvPr>
        </p:nvSpPr>
        <p:spPr/>
        <p:txBody>
          <a:bodyPr/>
          <a:lstStyle/>
          <a:p>
            <a:r>
              <a:rPr lang="en-US" dirty="0"/>
              <a:t>ILP Model: Design Challenges</a:t>
            </a:r>
          </a:p>
        </p:txBody>
      </p:sp>
      <p:sp>
        <p:nvSpPr>
          <p:cNvPr id="8" name="Rectangle 7">
            <a:extLst>
              <a:ext uri="{FF2B5EF4-FFF2-40B4-BE49-F238E27FC236}">
                <a16:creationId xmlns:a16="http://schemas.microsoft.com/office/drawing/2014/main" id="{92497719-8884-F74A-B1EA-6D2C3DB006E4}"/>
              </a:ext>
            </a:extLst>
          </p:cNvPr>
          <p:cNvSpPr/>
          <p:nvPr/>
        </p:nvSpPr>
        <p:spPr>
          <a:xfrm>
            <a:off x="381000" y="3453977"/>
            <a:ext cx="2198038" cy="646331"/>
          </a:xfrm>
          <a:prstGeom prst="rect">
            <a:avLst/>
          </a:prstGeom>
        </p:spPr>
        <p:txBody>
          <a:bodyPr wrap="none">
            <a:spAutoFit/>
          </a:bodyPr>
          <a:lstStyle/>
          <a:p>
            <a:pPr algn="ctr"/>
            <a:r>
              <a:rPr lang="en-US" dirty="0"/>
              <a:t>Natural Language </a:t>
            </a:r>
            <a:br>
              <a:rPr lang="en-US" dirty="0"/>
            </a:br>
            <a:r>
              <a:rPr lang="en-US" dirty="0"/>
              <a:t>(Question, …) </a:t>
            </a:r>
          </a:p>
        </p:txBody>
      </p:sp>
      <p:sp>
        <p:nvSpPr>
          <p:cNvPr id="9" name="Rectangle 8">
            <a:extLst>
              <a:ext uri="{FF2B5EF4-FFF2-40B4-BE49-F238E27FC236}">
                <a16:creationId xmlns:a16="http://schemas.microsoft.com/office/drawing/2014/main" id="{9D142F10-2ADC-904F-A0AA-DE4F4B2E4B31}"/>
              </a:ext>
            </a:extLst>
          </p:cNvPr>
          <p:cNvSpPr/>
          <p:nvPr/>
        </p:nvSpPr>
        <p:spPr>
          <a:xfrm>
            <a:off x="3048000" y="3352800"/>
            <a:ext cx="2274982" cy="923330"/>
          </a:xfrm>
          <a:prstGeom prst="rect">
            <a:avLst/>
          </a:prstGeom>
        </p:spPr>
        <p:txBody>
          <a:bodyPr wrap="none">
            <a:spAutoFit/>
          </a:bodyPr>
          <a:lstStyle/>
          <a:p>
            <a:pPr algn="ctr"/>
            <a:r>
              <a:rPr lang="en-US" dirty="0"/>
              <a:t>Conceptual def of: </a:t>
            </a:r>
            <a:br>
              <a:rPr lang="en-US" dirty="0"/>
            </a:br>
            <a:r>
              <a:rPr lang="en-US" dirty="0"/>
              <a:t>Constraints, </a:t>
            </a:r>
            <a:br>
              <a:rPr lang="en-US" dirty="0"/>
            </a:br>
            <a:r>
              <a:rPr lang="en-US" dirty="0"/>
              <a:t>Objective </a:t>
            </a:r>
          </a:p>
        </p:txBody>
      </p:sp>
      <p:sp>
        <p:nvSpPr>
          <p:cNvPr id="10" name="Rectangle 9">
            <a:extLst>
              <a:ext uri="{FF2B5EF4-FFF2-40B4-BE49-F238E27FC236}">
                <a16:creationId xmlns:a16="http://schemas.microsoft.com/office/drawing/2014/main" id="{CDE358A7-E8E8-8A49-B851-A57437DC99C4}"/>
              </a:ext>
            </a:extLst>
          </p:cNvPr>
          <p:cNvSpPr/>
          <p:nvPr/>
        </p:nvSpPr>
        <p:spPr>
          <a:xfrm>
            <a:off x="5943600" y="3352800"/>
            <a:ext cx="629211" cy="1200329"/>
          </a:xfrm>
          <a:prstGeom prst="rect">
            <a:avLst/>
          </a:prstGeom>
        </p:spPr>
        <p:txBody>
          <a:bodyPr wrap="none">
            <a:spAutoFit/>
          </a:bodyPr>
          <a:lstStyle/>
          <a:p>
            <a:pPr algn="ctr"/>
            <a:r>
              <a:rPr lang="en-US" dirty="0"/>
              <a:t>ILP</a:t>
            </a:r>
            <a:br>
              <a:rPr lang="en-US" dirty="0"/>
            </a:br>
            <a:r>
              <a:rPr lang="en-US" dirty="0"/>
              <a:t>CP</a:t>
            </a:r>
            <a:br>
              <a:rPr lang="en-US" dirty="0"/>
            </a:br>
            <a:r>
              <a:rPr lang="en-US" dirty="0"/>
              <a:t>SAT</a:t>
            </a:r>
            <a:br>
              <a:rPr lang="en-US" dirty="0"/>
            </a:br>
            <a:r>
              <a:rPr lang="en-US" dirty="0"/>
              <a:t>…</a:t>
            </a:r>
          </a:p>
        </p:txBody>
      </p:sp>
      <p:sp>
        <p:nvSpPr>
          <p:cNvPr id="11" name="Rectangle 10">
            <a:extLst>
              <a:ext uri="{FF2B5EF4-FFF2-40B4-BE49-F238E27FC236}">
                <a16:creationId xmlns:a16="http://schemas.microsoft.com/office/drawing/2014/main" id="{FCC990E5-746B-8445-A16E-4FFCDADE75EA}"/>
              </a:ext>
            </a:extLst>
          </p:cNvPr>
          <p:cNvSpPr/>
          <p:nvPr/>
        </p:nvSpPr>
        <p:spPr>
          <a:xfrm>
            <a:off x="7502603" y="3598188"/>
            <a:ext cx="1107997" cy="335756"/>
          </a:xfrm>
          <a:prstGeom prst="rect">
            <a:avLst/>
          </a:prstGeom>
        </p:spPr>
        <p:txBody>
          <a:bodyPr wrap="none">
            <a:noAutofit/>
          </a:bodyPr>
          <a:lstStyle/>
          <a:p>
            <a:pPr algn="ctr"/>
            <a:r>
              <a:rPr lang="en-US" dirty="0"/>
              <a:t>Solution</a:t>
            </a:r>
          </a:p>
        </p:txBody>
      </p:sp>
      <p:sp>
        <p:nvSpPr>
          <p:cNvPr id="12" name="Right Arrow 11">
            <a:extLst>
              <a:ext uri="{FF2B5EF4-FFF2-40B4-BE49-F238E27FC236}">
                <a16:creationId xmlns:a16="http://schemas.microsoft.com/office/drawing/2014/main" id="{7FFFEA30-E9D4-6D43-91BB-881276EA2DF5}"/>
              </a:ext>
            </a:extLst>
          </p:cNvPr>
          <p:cNvSpPr/>
          <p:nvPr/>
        </p:nvSpPr>
        <p:spPr>
          <a:xfrm>
            <a:off x="2601444" y="3643448"/>
            <a:ext cx="430088" cy="3951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4AD0903A-469C-D943-8F63-30DA94A4347A}"/>
              </a:ext>
            </a:extLst>
          </p:cNvPr>
          <p:cNvSpPr/>
          <p:nvPr/>
        </p:nvSpPr>
        <p:spPr>
          <a:xfrm>
            <a:off x="5395890" y="3643448"/>
            <a:ext cx="430088" cy="3951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30130066-E79A-AE48-BC82-E1B1FB9405F9}"/>
              </a:ext>
            </a:extLst>
          </p:cNvPr>
          <p:cNvSpPr/>
          <p:nvPr/>
        </p:nvSpPr>
        <p:spPr>
          <a:xfrm>
            <a:off x="6831970" y="3616889"/>
            <a:ext cx="430088" cy="3951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Brace 14">
            <a:extLst>
              <a:ext uri="{FF2B5EF4-FFF2-40B4-BE49-F238E27FC236}">
                <a16:creationId xmlns:a16="http://schemas.microsoft.com/office/drawing/2014/main" id="{400EA394-DFAE-974D-8375-6B3E4FF41EBC}"/>
              </a:ext>
            </a:extLst>
          </p:cNvPr>
          <p:cNvSpPr/>
          <p:nvPr/>
        </p:nvSpPr>
        <p:spPr bwMode="auto">
          <a:xfrm rot="5400000">
            <a:off x="7052874" y="3268904"/>
            <a:ext cx="304800" cy="2758592"/>
          </a:xfrm>
          <a:prstGeom prst="rightBrace">
            <a:avLst>
              <a:gd name="adj1" fmla="val 143750"/>
              <a:gd name="adj2" fmla="val 50000"/>
            </a:avLst>
          </a:prstGeom>
          <a:noFill/>
          <a:ln w="19050" cap="flat" cmpd="sng" algn="ctr">
            <a:solidFill>
              <a:srgbClr val="FF0000"/>
            </a:solidFill>
            <a:prstDash val="solid"/>
            <a:round/>
            <a:headEnd type="none" w="med" len="med"/>
            <a:tailEnd type="none"/>
          </a:ln>
          <a:effectLst/>
        </p:spPr>
        <p:txBody>
          <a:bodyPr rtlCol="0" anchor="ctr"/>
          <a:lstStyle/>
          <a:p>
            <a:pPr algn="ctr"/>
            <a:endParaRPr lang="en-US"/>
          </a:p>
        </p:txBody>
      </p:sp>
      <p:sp>
        <p:nvSpPr>
          <p:cNvPr id="16" name="Right Brace 15">
            <a:extLst>
              <a:ext uri="{FF2B5EF4-FFF2-40B4-BE49-F238E27FC236}">
                <a16:creationId xmlns:a16="http://schemas.microsoft.com/office/drawing/2014/main" id="{FA1F2B77-6E76-BB4C-A8F1-F6B436E33D50}"/>
              </a:ext>
            </a:extLst>
          </p:cNvPr>
          <p:cNvSpPr/>
          <p:nvPr/>
        </p:nvSpPr>
        <p:spPr bwMode="auto">
          <a:xfrm rot="5400000" flipH="1">
            <a:off x="4622196" y="1502944"/>
            <a:ext cx="304800" cy="3252408"/>
          </a:xfrm>
          <a:prstGeom prst="rightBrace">
            <a:avLst>
              <a:gd name="adj1" fmla="val 143750"/>
              <a:gd name="adj2" fmla="val 50000"/>
            </a:avLst>
          </a:prstGeom>
          <a:noFill/>
          <a:ln w="19050" cap="flat" cmpd="sng" algn="ctr">
            <a:solidFill>
              <a:srgbClr val="FF0000"/>
            </a:solidFill>
            <a:prstDash val="solid"/>
            <a:round/>
            <a:headEnd type="none" w="med" len="med"/>
            <a:tailEnd type="none"/>
          </a:ln>
          <a:effectLst/>
        </p:spPr>
        <p:txBody>
          <a:bodyPr rtlCol="0" anchor="ctr"/>
          <a:lstStyle/>
          <a:p>
            <a:pPr algn="ctr"/>
            <a:endParaRPr lang="en-US"/>
          </a:p>
        </p:txBody>
      </p:sp>
      <p:sp>
        <p:nvSpPr>
          <p:cNvPr id="17" name="Right Brace 16">
            <a:extLst>
              <a:ext uri="{FF2B5EF4-FFF2-40B4-BE49-F238E27FC236}">
                <a16:creationId xmlns:a16="http://schemas.microsoft.com/office/drawing/2014/main" id="{46138147-5D12-9045-A74E-CBA0119187FA}"/>
              </a:ext>
            </a:extLst>
          </p:cNvPr>
          <p:cNvSpPr/>
          <p:nvPr/>
        </p:nvSpPr>
        <p:spPr bwMode="auto">
          <a:xfrm rot="5400000">
            <a:off x="2540610" y="2509584"/>
            <a:ext cx="395151" cy="4277231"/>
          </a:xfrm>
          <a:prstGeom prst="rightBrace">
            <a:avLst>
              <a:gd name="adj1" fmla="val 143750"/>
              <a:gd name="adj2" fmla="val 50000"/>
            </a:avLst>
          </a:prstGeom>
          <a:noFill/>
          <a:ln w="19050" cap="flat" cmpd="sng" algn="ctr">
            <a:solidFill>
              <a:srgbClr val="00B050"/>
            </a:solidFill>
            <a:prstDash val="solid"/>
            <a:round/>
            <a:headEnd type="none" w="med" len="med"/>
            <a:tailEnd type="none"/>
          </a:ln>
          <a:effectLst/>
        </p:spPr>
        <p:txBody>
          <a:bodyPr rtlCol="0" anchor="ctr"/>
          <a:lstStyle/>
          <a:p>
            <a:pPr algn="ctr"/>
            <a:endParaRPr lang="en-US"/>
          </a:p>
        </p:txBody>
      </p:sp>
      <p:sp>
        <p:nvSpPr>
          <p:cNvPr id="18" name="Rectangle 17">
            <a:extLst>
              <a:ext uri="{FF2B5EF4-FFF2-40B4-BE49-F238E27FC236}">
                <a16:creationId xmlns:a16="http://schemas.microsoft.com/office/drawing/2014/main" id="{2460C782-575C-124B-803E-B55E340F9B6A}"/>
              </a:ext>
            </a:extLst>
          </p:cNvPr>
          <p:cNvSpPr/>
          <p:nvPr/>
        </p:nvSpPr>
        <p:spPr>
          <a:xfrm>
            <a:off x="6478685" y="4766846"/>
            <a:ext cx="1632178" cy="338554"/>
          </a:xfrm>
          <a:prstGeom prst="rect">
            <a:avLst/>
          </a:prstGeom>
        </p:spPr>
        <p:txBody>
          <a:bodyPr wrap="none">
            <a:spAutoFit/>
          </a:bodyPr>
          <a:lstStyle/>
          <a:p>
            <a:r>
              <a:rPr lang="en-US" sz="1600" b="0" i="1" dirty="0">
                <a:solidFill>
                  <a:srgbClr val="FF0000"/>
                </a:solidFill>
              </a:rPr>
              <a:t>Not our focus ✘</a:t>
            </a:r>
          </a:p>
        </p:txBody>
      </p:sp>
      <p:sp>
        <p:nvSpPr>
          <p:cNvPr id="19" name="Rectangle 18">
            <a:extLst>
              <a:ext uri="{FF2B5EF4-FFF2-40B4-BE49-F238E27FC236}">
                <a16:creationId xmlns:a16="http://schemas.microsoft.com/office/drawing/2014/main" id="{C61F791C-DC65-C445-82D6-57CE0E399569}"/>
              </a:ext>
            </a:extLst>
          </p:cNvPr>
          <p:cNvSpPr/>
          <p:nvPr/>
        </p:nvSpPr>
        <p:spPr>
          <a:xfrm>
            <a:off x="3975338" y="2615998"/>
            <a:ext cx="1632178" cy="338554"/>
          </a:xfrm>
          <a:prstGeom prst="rect">
            <a:avLst/>
          </a:prstGeom>
        </p:spPr>
        <p:txBody>
          <a:bodyPr wrap="none">
            <a:spAutoFit/>
          </a:bodyPr>
          <a:lstStyle/>
          <a:p>
            <a:r>
              <a:rPr lang="en-US" sz="1600" b="0" i="1" dirty="0">
                <a:solidFill>
                  <a:srgbClr val="FF0000"/>
                </a:solidFill>
              </a:rPr>
              <a:t>Not our focus ✘</a:t>
            </a:r>
          </a:p>
        </p:txBody>
      </p:sp>
      <p:sp>
        <p:nvSpPr>
          <p:cNvPr id="20" name="Rectangle 19">
            <a:extLst>
              <a:ext uri="{FF2B5EF4-FFF2-40B4-BE49-F238E27FC236}">
                <a16:creationId xmlns:a16="http://schemas.microsoft.com/office/drawing/2014/main" id="{00BF6264-F273-0E48-BA11-DE6C989E5FEA}"/>
              </a:ext>
            </a:extLst>
          </p:cNvPr>
          <p:cNvSpPr/>
          <p:nvPr/>
        </p:nvSpPr>
        <p:spPr>
          <a:xfrm>
            <a:off x="1905000" y="4858640"/>
            <a:ext cx="1742785" cy="338554"/>
          </a:xfrm>
          <a:prstGeom prst="rect">
            <a:avLst/>
          </a:prstGeom>
        </p:spPr>
        <p:txBody>
          <a:bodyPr wrap="none">
            <a:spAutoFit/>
          </a:bodyPr>
          <a:lstStyle/>
          <a:p>
            <a:r>
              <a:rPr lang="en-US" sz="1600" b="0" i="1" dirty="0">
                <a:solidFill>
                  <a:srgbClr val="00B050"/>
                </a:solidFill>
              </a:rPr>
              <a:t>What we study </a:t>
            </a:r>
            <a:r>
              <a:rPr lang="en-US" sz="1600" dirty="0">
                <a:solidFill>
                  <a:srgbClr val="00B050"/>
                </a:solidFill>
              </a:rPr>
              <a:t>✓</a:t>
            </a:r>
            <a:endParaRPr lang="en-US" sz="1600" i="1" dirty="0">
              <a:solidFill>
                <a:srgbClr val="00B050"/>
              </a:solidFill>
            </a:endParaRPr>
          </a:p>
        </p:txBody>
      </p:sp>
    </p:spTree>
    <p:extLst>
      <p:ext uri="{BB962C8B-B14F-4D97-AF65-F5344CB8AC3E}">
        <p14:creationId xmlns:p14="http://schemas.microsoft.com/office/powerpoint/2010/main" val="240054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13" grpId="0" animBg="1"/>
      <p:bldP spid="14" grpId="0" animBg="1"/>
      <p:bldP spid="15" grpId="0" animBg="1"/>
      <p:bldP spid="16" grpId="0" animBg="1"/>
      <p:bldP spid="17" grpId="0" animBg="1"/>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8B0D4C-41B0-F84D-BAD5-D4430F58FF5C}"/>
              </a:ext>
            </a:extLst>
          </p:cNvPr>
          <p:cNvSpPr>
            <a:spLocks noGrp="1"/>
          </p:cNvSpPr>
          <p:nvPr>
            <p:ph idx="1"/>
          </p:nvPr>
        </p:nvSpPr>
        <p:spPr/>
        <p:txBody>
          <a:bodyPr>
            <a:normAutofit/>
          </a:bodyPr>
          <a:lstStyle/>
          <a:p>
            <a:pPr marL="300038" lvl="1" indent="-4763">
              <a:spcBef>
                <a:spcPts val="0"/>
              </a:spcBef>
              <a:buSzPts val="2000"/>
              <a:buNone/>
            </a:pPr>
            <a:r>
              <a:rPr lang="en-US" sz="2000" b="1" i="1" dirty="0"/>
              <a:t>Goal: </a:t>
            </a:r>
            <a:r>
              <a:rPr lang="en-US" sz="2000" i="1" dirty="0"/>
              <a:t>Design ILP objective function, </a:t>
            </a:r>
            <a:r>
              <a:rPr lang="en-US" sz="2000" i="1" dirty="0" err="1"/>
              <a:t>s.t.</a:t>
            </a:r>
            <a:r>
              <a:rPr lang="en-US" sz="2000" i="1" dirty="0"/>
              <a:t> maximizing it subject to the constraints yields a “desirable” support graph</a:t>
            </a:r>
          </a:p>
          <a:p>
            <a:pPr marL="300038" lvl="1" indent="-4763">
              <a:spcBef>
                <a:spcPts val="0"/>
              </a:spcBef>
              <a:buSzPts val="2000"/>
              <a:buNone/>
            </a:pPr>
            <a:endParaRPr lang="en-US" sz="1800" dirty="0"/>
          </a:p>
          <a:p>
            <a:pPr marL="300038" lvl="1" indent="-4763">
              <a:spcBef>
                <a:spcPts val="0"/>
              </a:spcBef>
              <a:buSzPts val="2000"/>
              <a:buNone/>
            </a:pPr>
            <a:endParaRPr lang="en-US" sz="1800" dirty="0"/>
          </a:p>
        </p:txBody>
      </p:sp>
      <p:sp>
        <p:nvSpPr>
          <p:cNvPr id="3" name="Slide Number Placeholder 2">
            <a:extLst>
              <a:ext uri="{FF2B5EF4-FFF2-40B4-BE49-F238E27FC236}">
                <a16:creationId xmlns:a16="http://schemas.microsoft.com/office/drawing/2014/main" id="{71BA6B82-771E-9F43-8821-1E7B25AE03EB}"/>
              </a:ext>
            </a:extLst>
          </p:cNvPr>
          <p:cNvSpPr>
            <a:spLocks noGrp="1"/>
          </p:cNvSpPr>
          <p:nvPr>
            <p:ph type="sldNum" sz="quarter" idx="12"/>
          </p:nvPr>
        </p:nvSpPr>
        <p:spPr/>
        <p:txBody>
          <a:bodyPr/>
          <a:lstStyle/>
          <a:p>
            <a:fld id="{86B4B35C-345F-9846-8E6A-29269C850829}" type="slidenum">
              <a:rPr lang="en-US" smtClean="0"/>
              <a:pPr/>
              <a:t>19</a:t>
            </a:fld>
            <a:endParaRPr lang="en-US"/>
          </a:p>
        </p:txBody>
      </p:sp>
      <p:sp>
        <p:nvSpPr>
          <p:cNvPr id="4" name="Title 3">
            <a:extLst>
              <a:ext uri="{FF2B5EF4-FFF2-40B4-BE49-F238E27FC236}">
                <a16:creationId xmlns:a16="http://schemas.microsoft.com/office/drawing/2014/main" id="{C06AD20F-F24F-454E-B99F-9ABCAEEA14C4}"/>
              </a:ext>
            </a:extLst>
          </p:cNvPr>
          <p:cNvSpPr>
            <a:spLocks noGrp="1"/>
          </p:cNvSpPr>
          <p:nvPr>
            <p:ph type="title"/>
          </p:nvPr>
        </p:nvSpPr>
        <p:spPr/>
        <p:txBody>
          <a:bodyPr/>
          <a:lstStyle/>
          <a:p>
            <a:r>
              <a:rPr lang="en-US" dirty="0"/>
              <a:t>ILP Model: Design Challenges</a:t>
            </a:r>
          </a:p>
        </p:txBody>
      </p:sp>
      <p:pic>
        <p:nvPicPr>
          <p:cNvPr id="5" name="Google Shape;493;p33">
            <a:extLst>
              <a:ext uri="{FF2B5EF4-FFF2-40B4-BE49-F238E27FC236}">
                <a16:creationId xmlns:a16="http://schemas.microsoft.com/office/drawing/2014/main" id="{C0CCCCD2-3B62-A349-817B-B62487952601}"/>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815008" y="3395152"/>
            <a:ext cx="2827352" cy="1220153"/>
          </a:xfrm>
          <a:prstGeom prst="rect">
            <a:avLst/>
          </a:prstGeom>
          <a:noFill/>
          <a:ln>
            <a:noFill/>
          </a:ln>
        </p:spPr>
      </p:pic>
      <p:sp>
        <p:nvSpPr>
          <p:cNvPr id="6" name="Rectangle 5">
            <a:extLst>
              <a:ext uri="{FF2B5EF4-FFF2-40B4-BE49-F238E27FC236}">
                <a16:creationId xmlns:a16="http://schemas.microsoft.com/office/drawing/2014/main" id="{58818FD9-9611-DD40-81A7-83BCC4B7D03D}"/>
              </a:ext>
            </a:extLst>
          </p:cNvPr>
          <p:cNvSpPr/>
          <p:nvPr/>
        </p:nvSpPr>
        <p:spPr>
          <a:xfrm>
            <a:off x="762000" y="2590800"/>
            <a:ext cx="3276600" cy="369332"/>
          </a:xfrm>
          <a:prstGeom prst="rect">
            <a:avLst/>
          </a:prstGeom>
        </p:spPr>
        <p:txBody>
          <a:bodyPr wrap="square">
            <a:spAutoFit/>
          </a:bodyPr>
          <a:lstStyle/>
          <a:p>
            <a:r>
              <a:rPr lang="en-US" dirty="0"/>
              <a:t> </a:t>
            </a:r>
            <a:r>
              <a:rPr lang="en-US" dirty="0">
                <a:solidFill>
                  <a:srgbClr val="FF0000"/>
                </a:solidFill>
              </a:rPr>
              <a:t>Not so straightforward!</a:t>
            </a:r>
            <a:endParaRPr lang="en-US" dirty="0"/>
          </a:p>
        </p:txBody>
      </p:sp>
      <p:sp>
        <p:nvSpPr>
          <p:cNvPr id="7" name="Rectangle 6">
            <a:extLst>
              <a:ext uri="{FF2B5EF4-FFF2-40B4-BE49-F238E27FC236}">
                <a16:creationId xmlns:a16="http://schemas.microsoft.com/office/drawing/2014/main" id="{65207235-BCE6-0642-A5A1-AF787AD1EA2D}"/>
              </a:ext>
            </a:extLst>
          </p:cNvPr>
          <p:cNvSpPr/>
          <p:nvPr/>
        </p:nvSpPr>
        <p:spPr>
          <a:xfrm>
            <a:off x="3886200" y="3022779"/>
            <a:ext cx="5181600" cy="2082621"/>
          </a:xfrm>
          <a:prstGeom prst="rect">
            <a:avLst/>
          </a:prstGeom>
        </p:spPr>
        <p:txBody>
          <a:bodyPr wrap="square">
            <a:spAutoFit/>
          </a:bodyPr>
          <a:lstStyle/>
          <a:p>
            <a:pPr indent="-257175">
              <a:spcBef>
                <a:spcPts val="300"/>
              </a:spcBef>
              <a:spcAft>
                <a:spcPts val="450"/>
              </a:spcAft>
              <a:buSzPts val="2000"/>
              <a:buFont typeface="Wingdings" pitchFamily="2" charset="2"/>
              <a:buChar char="§"/>
            </a:pPr>
            <a:r>
              <a:rPr lang="en-US" sz="1600" b="0" dirty="0">
                <a:latin typeface="+mn-lt"/>
                <a:cs typeface="Arial" panose="020B0604020202020204" pitchFamily="34" charset="0"/>
              </a:rPr>
              <a:t>Many possible “proof structures”</a:t>
            </a:r>
          </a:p>
          <a:p>
            <a:pPr indent="-257175">
              <a:spcBef>
                <a:spcPts val="300"/>
              </a:spcBef>
              <a:spcAft>
                <a:spcPts val="450"/>
              </a:spcAft>
              <a:buSzPts val="2000"/>
              <a:buFont typeface="Wingdings" pitchFamily="2" charset="2"/>
              <a:buChar char="§"/>
            </a:pPr>
            <a:r>
              <a:rPr lang="en-US" sz="1600" b="0" dirty="0">
                <a:latin typeface="+mn-lt"/>
                <a:cs typeface="Arial" panose="020B0604020202020204" pitchFamily="34" charset="0"/>
              </a:rPr>
              <a:t>Imperfect lexical “similarity” </a:t>
            </a:r>
            <a:r>
              <a:rPr lang="en-US" sz="1600" b="0" dirty="0" err="1">
                <a:latin typeface="+mn-lt"/>
                <a:cs typeface="Arial" panose="020B0604020202020204" pitchFamily="34" charset="0"/>
              </a:rPr>
              <a:t>blackbox</a:t>
            </a:r>
            <a:endParaRPr lang="en-US" sz="1600" b="0" dirty="0">
              <a:latin typeface="+mn-lt"/>
              <a:cs typeface="Arial" panose="020B0604020202020204" pitchFamily="34" charset="0"/>
            </a:endParaRPr>
          </a:p>
          <a:p>
            <a:pPr indent="-257175">
              <a:spcBef>
                <a:spcPts val="300"/>
              </a:spcBef>
              <a:spcAft>
                <a:spcPts val="450"/>
              </a:spcAft>
              <a:buSzPts val="2000"/>
              <a:buFont typeface="Wingdings" pitchFamily="2" charset="2"/>
              <a:buChar char="§"/>
            </a:pPr>
            <a:r>
              <a:rPr lang="en-US" sz="1600" b="0" dirty="0">
                <a:latin typeface="+mn-lt"/>
                <a:cs typeface="Arial" panose="020B0604020202020204" pitchFamily="34" charset="0"/>
              </a:rPr>
              <a:t>Partial or missing knowledge</a:t>
            </a:r>
          </a:p>
          <a:p>
            <a:pPr indent="-257175">
              <a:spcBef>
                <a:spcPts val="300"/>
              </a:spcBef>
              <a:spcAft>
                <a:spcPts val="450"/>
              </a:spcAft>
              <a:buSzPts val="2000"/>
              <a:buFont typeface="Wingdings" pitchFamily="2" charset="2"/>
              <a:buChar char="§"/>
            </a:pPr>
            <a:r>
              <a:rPr lang="en-US" sz="1600" b="0" dirty="0">
                <a:latin typeface="+mn-lt"/>
                <a:cs typeface="Arial" panose="020B0604020202020204" pitchFamily="34" charset="0"/>
              </a:rPr>
              <a:t>Question logic (negation, conjunction, comparison)</a:t>
            </a:r>
          </a:p>
          <a:p>
            <a:pPr indent="-257175">
              <a:spcBef>
                <a:spcPts val="300"/>
              </a:spcBef>
              <a:spcAft>
                <a:spcPts val="450"/>
              </a:spcAft>
              <a:buSzPts val="2000"/>
              <a:buFont typeface="Wingdings" pitchFamily="2" charset="2"/>
              <a:buChar char="§"/>
            </a:pPr>
            <a:r>
              <a:rPr lang="en-US" sz="1600" b="0" dirty="0">
                <a:latin typeface="+mn-lt"/>
                <a:cs typeface="Arial" panose="020B0604020202020204" pitchFamily="34" charset="0"/>
              </a:rPr>
              <a:t>Scalability of ILP solvers</a:t>
            </a:r>
          </a:p>
          <a:p>
            <a:pPr indent="-257175">
              <a:spcBef>
                <a:spcPts val="300"/>
              </a:spcBef>
              <a:spcAft>
                <a:spcPts val="450"/>
              </a:spcAft>
              <a:buSzPts val="2000"/>
              <a:buFont typeface="Wingdings" pitchFamily="2" charset="2"/>
              <a:buChar char="§"/>
            </a:pPr>
            <a:r>
              <a:rPr lang="en-US" sz="1600" b="0" dirty="0">
                <a:latin typeface="+mn-lt"/>
                <a:cs typeface="Arial" panose="020B0604020202020204" pitchFamily="34" charset="0"/>
              </a:rPr>
              <a:t>…</a:t>
            </a:r>
          </a:p>
        </p:txBody>
      </p:sp>
    </p:spTree>
    <p:extLst>
      <p:ext uri="{BB962C8B-B14F-4D97-AF65-F5344CB8AC3E}">
        <p14:creationId xmlns:p14="http://schemas.microsoft.com/office/powerpoint/2010/main" val="88543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2582-725A-D54E-84C7-B4358F266A74}"/>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61957872-0FE5-B240-B7D4-6991E9F18D14}"/>
              </a:ext>
            </a:extLst>
          </p:cNvPr>
          <p:cNvSpPr>
            <a:spLocks noGrp="1"/>
          </p:cNvSpPr>
          <p:nvPr>
            <p:ph idx="1"/>
          </p:nvPr>
        </p:nvSpPr>
        <p:spPr/>
        <p:txBody>
          <a:bodyPr/>
          <a:lstStyle/>
          <a:p>
            <a:pPr marL="285750" indent="-285750">
              <a:buFont typeface="Arial" panose="020B0604020202020204" pitchFamily="34" charset="0"/>
              <a:buChar char="•"/>
            </a:pPr>
            <a:r>
              <a:rPr lang="en-US" sz="2000" dirty="0"/>
              <a:t>Recently finished PhD (UPenn)</a:t>
            </a:r>
          </a:p>
          <a:p>
            <a:pPr marL="285750" indent="-285750">
              <a:buFont typeface="Arial" panose="020B0604020202020204" pitchFamily="34" charset="0"/>
              <a:buChar char="•"/>
            </a:pPr>
            <a:r>
              <a:rPr lang="en-US" sz="2000" dirty="0"/>
              <a:t>Been working with Allen Institute for AI (AI2)</a:t>
            </a:r>
          </a:p>
          <a:p>
            <a:pPr lvl="1">
              <a:buFont typeface="Arial" panose="020B0604020202020204" pitchFamily="34" charset="0"/>
              <a:buChar char="•"/>
            </a:pPr>
            <a:r>
              <a:rPr lang="en-US" sz="2000" dirty="0"/>
              <a:t>On-and-off since 2015, and full-time since this August</a:t>
            </a:r>
          </a:p>
          <a:p>
            <a:pPr marL="0" indent="0">
              <a:buNone/>
            </a:pPr>
            <a:endParaRPr lang="en-US" sz="2000" dirty="0"/>
          </a:p>
          <a:p>
            <a:r>
              <a:rPr lang="en-US" sz="2000" dirty="0"/>
              <a:t>Research theme:</a:t>
            </a:r>
          </a:p>
          <a:p>
            <a:pPr lvl="1"/>
            <a:r>
              <a:rPr lang="en-US" sz="2000" dirty="0"/>
              <a:t>Artificial Intelligence, through the lens of </a:t>
            </a:r>
            <a:r>
              <a:rPr lang="en-US" sz="2000" b="1" dirty="0"/>
              <a:t>natural language </a:t>
            </a:r>
            <a:r>
              <a:rPr lang="en-US" sz="2000" dirty="0"/>
              <a:t>understanding</a:t>
            </a:r>
          </a:p>
          <a:p>
            <a:pPr marL="457200" lvl="1" indent="0">
              <a:buNone/>
            </a:pPr>
            <a:endParaRPr lang="en-US" sz="2000" dirty="0"/>
          </a:p>
          <a:p>
            <a:pPr lvl="1"/>
            <a:r>
              <a:rPr lang="en-US" sz="2000" dirty="0"/>
              <a:t>Not specified:</a:t>
            </a:r>
          </a:p>
          <a:p>
            <a:pPr lvl="2"/>
            <a:r>
              <a:rPr lang="en-US" sz="1800" dirty="0"/>
              <a:t>What </a:t>
            </a:r>
            <a:r>
              <a:rPr lang="en-US" sz="1800" b="1" dirty="0"/>
              <a:t>solution </a:t>
            </a:r>
            <a:r>
              <a:rPr lang="en-US" sz="1800" dirty="0"/>
              <a:t>we use to achieve this goal</a:t>
            </a:r>
          </a:p>
          <a:p>
            <a:pPr lvl="1"/>
            <a:endParaRPr lang="en-US" sz="2000" dirty="0"/>
          </a:p>
          <a:p>
            <a:r>
              <a:rPr lang="en-US" sz="2000" dirty="0"/>
              <a:t>Not a CP person! </a:t>
            </a:r>
          </a:p>
          <a:p>
            <a:endParaRPr lang="en-US" sz="2000" dirty="0"/>
          </a:p>
          <a:p>
            <a:endParaRPr lang="en-US" sz="2000" dirty="0"/>
          </a:p>
        </p:txBody>
      </p:sp>
      <p:sp>
        <p:nvSpPr>
          <p:cNvPr id="4" name="Slide Number Placeholder 3">
            <a:extLst>
              <a:ext uri="{FF2B5EF4-FFF2-40B4-BE49-F238E27FC236}">
                <a16:creationId xmlns:a16="http://schemas.microsoft.com/office/drawing/2014/main" id="{0123B077-54FC-CA48-86D5-2D33BD5AE1F6}"/>
              </a:ext>
            </a:extLst>
          </p:cNvPr>
          <p:cNvSpPr>
            <a:spLocks noGrp="1"/>
          </p:cNvSpPr>
          <p:nvPr>
            <p:ph type="sldNum" sz="quarter" idx="12"/>
          </p:nvPr>
        </p:nvSpPr>
        <p:spPr/>
        <p:txBody>
          <a:bodyPr/>
          <a:lstStyle/>
          <a:p>
            <a:fld id="{2950F06C-DC55-49E8-966D-651E62CB7ADF}" type="slidenum">
              <a:rPr lang="en-US" smtClean="0"/>
              <a:pPr/>
              <a:t>2</a:t>
            </a:fld>
            <a:endParaRPr lang="en-US"/>
          </a:p>
        </p:txBody>
      </p:sp>
      <p:pic>
        <p:nvPicPr>
          <p:cNvPr id="5" name="Picture 4">
            <a:extLst>
              <a:ext uri="{FF2B5EF4-FFF2-40B4-BE49-F238E27FC236}">
                <a16:creationId xmlns:a16="http://schemas.microsoft.com/office/drawing/2014/main" id="{A55570D8-8F45-9B49-868B-C995CC6178EA}"/>
              </a:ext>
            </a:extLst>
          </p:cNvPr>
          <p:cNvPicPr>
            <a:picLocks noChangeAspect="1"/>
          </p:cNvPicPr>
          <p:nvPr/>
        </p:nvPicPr>
        <p:blipFill rotWithShape="1">
          <a:blip r:embed="rId3">
            <a:duotone>
              <a:prstClr val="black"/>
              <a:schemeClr val="accent1">
                <a:tint val="45000"/>
                <a:satMod val="400000"/>
              </a:schemeClr>
            </a:duotone>
          </a:blip>
          <a:srcRect l="4495" t="10000" r="5618"/>
          <a:stretch/>
        </p:blipFill>
        <p:spPr>
          <a:xfrm>
            <a:off x="6096000" y="3048000"/>
            <a:ext cx="2743200" cy="1543050"/>
          </a:xfrm>
          <a:prstGeom prst="rect">
            <a:avLst/>
          </a:prstGeom>
        </p:spPr>
      </p:pic>
    </p:spTree>
    <p:extLst>
      <p:ext uri="{BB962C8B-B14F-4D97-AF65-F5344CB8AC3E}">
        <p14:creationId xmlns:p14="http://schemas.microsoft.com/office/powerpoint/2010/main" val="269941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FE447-1294-E44F-8D54-94A213D95587}"/>
              </a:ext>
            </a:extLst>
          </p:cNvPr>
          <p:cNvSpPr>
            <a:spLocks noGrp="1"/>
          </p:cNvSpPr>
          <p:nvPr>
            <p:ph type="sldNum" sz="quarter" idx="12"/>
          </p:nvPr>
        </p:nvSpPr>
        <p:spPr/>
        <p:txBody>
          <a:bodyPr/>
          <a:lstStyle/>
          <a:p>
            <a:fld id="{86B4B35C-345F-9846-8E6A-29269C850829}" type="slidenum">
              <a:rPr lang="en-US" smtClean="0"/>
              <a:pPr/>
              <a:t>20</a:t>
            </a:fld>
            <a:endParaRPr lang="en-US"/>
          </a:p>
        </p:txBody>
      </p:sp>
      <p:sp>
        <p:nvSpPr>
          <p:cNvPr id="4" name="Title 3">
            <a:extLst>
              <a:ext uri="{FF2B5EF4-FFF2-40B4-BE49-F238E27FC236}">
                <a16:creationId xmlns:a16="http://schemas.microsoft.com/office/drawing/2014/main" id="{095D6D83-B916-C646-8C28-02FAC36FD9F0}"/>
              </a:ext>
            </a:extLst>
          </p:cNvPr>
          <p:cNvSpPr>
            <a:spLocks noGrp="1"/>
          </p:cNvSpPr>
          <p:nvPr>
            <p:ph type="title"/>
          </p:nvPr>
        </p:nvSpPr>
        <p:spPr/>
        <p:txBody>
          <a:bodyPr/>
          <a:lstStyle/>
          <a:p>
            <a:r>
              <a:rPr lang="en-US" dirty="0"/>
              <a:t>ILP Model: Some Details</a:t>
            </a:r>
          </a:p>
        </p:txBody>
      </p:sp>
      <p:pic>
        <p:nvPicPr>
          <p:cNvPr id="8" name="Google Shape;493;p33">
            <a:extLst>
              <a:ext uri="{FF2B5EF4-FFF2-40B4-BE49-F238E27FC236}">
                <a16:creationId xmlns:a16="http://schemas.microsoft.com/office/drawing/2014/main" id="{E582017A-6F18-134F-8F20-CA82EB9AE7F4}"/>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1421648" y="4343399"/>
            <a:ext cx="2758720" cy="1208854"/>
          </a:xfrm>
          <a:prstGeom prst="rect">
            <a:avLst/>
          </a:prstGeom>
          <a:noFill/>
          <a:ln>
            <a:noFill/>
          </a:ln>
        </p:spPr>
      </p:pic>
      <p:sp>
        <p:nvSpPr>
          <p:cNvPr id="10" name="Right Arrow 9">
            <a:extLst>
              <a:ext uri="{FF2B5EF4-FFF2-40B4-BE49-F238E27FC236}">
                <a16:creationId xmlns:a16="http://schemas.microsoft.com/office/drawing/2014/main" id="{DD0056C2-1917-934D-8FBA-999DDBA105A4}"/>
              </a:ext>
            </a:extLst>
          </p:cNvPr>
          <p:cNvSpPr/>
          <p:nvPr/>
        </p:nvSpPr>
        <p:spPr>
          <a:xfrm>
            <a:off x="4576450" y="4750249"/>
            <a:ext cx="430088" cy="3951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D64B9DA-62BC-1F4F-BEC2-EF97338DA842}"/>
              </a:ext>
            </a:extLst>
          </p:cNvPr>
          <p:cNvSpPr/>
          <p:nvPr/>
        </p:nvSpPr>
        <p:spPr>
          <a:xfrm>
            <a:off x="1518138" y="5188227"/>
            <a:ext cx="1046158" cy="242349"/>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3B24A45-DCC7-224D-BDAE-C7A2B0518430}"/>
              </a:ext>
            </a:extLst>
          </p:cNvPr>
          <p:cNvSpPr/>
          <p:nvPr/>
        </p:nvSpPr>
        <p:spPr>
          <a:xfrm>
            <a:off x="1518137" y="4615938"/>
            <a:ext cx="1046158" cy="549434"/>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BA5A39B-E0D3-3544-9D81-C729CEF4C1D5}"/>
              </a:ext>
            </a:extLst>
          </p:cNvPr>
          <p:cNvSpPr/>
          <p:nvPr/>
        </p:nvSpPr>
        <p:spPr>
          <a:xfrm>
            <a:off x="2968783" y="4313054"/>
            <a:ext cx="1359869" cy="1277581"/>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448F87-B770-544B-B051-89C30B89011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34000" y="4114800"/>
            <a:ext cx="3268770" cy="1784862"/>
          </a:xfrm>
          <a:prstGeom prst="rect">
            <a:avLst/>
          </a:prstGeom>
        </p:spPr>
      </p:pic>
    </p:spTree>
    <p:extLst>
      <p:ext uri="{BB962C8B-B14F-4D97-AF65-F5344CB8AC3E}">
        <p14:creationId xmlns:p14="http://schemas.microsoft.com/office/powerpoint/2010/main" val="570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1F82329-4CA3-FE42-9947-C5749624AF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4000" y="4114800"/>
            <a:ext cx="3268770" cy="1784862"/>
          </a:xfrm>
          <a:prstGeom prst="rect">
            <a:avLst/>
          </a:prstGeom>
        </p:spPr>
      </p:pic>
      <p:sp>
        <p:nvSpPr>
          <p:cNvPr id="2" name="Content Placeholder 1">
            <a:extLst>
              <a:ext uri="{FF2B5EF4-FFF2-40B4-BE49-F238E27FC236}">
                <a16:creationId xmlns:a16="http://schemas.microsoft.com/office/drawing/2014/main" id="{D44422A3-7B3F-024B-9BA1-B4BE66900ED3}"/>
              </a:ext>
            </a:extLst>
          </p:cNvPr>
          <p:cNvSpPr>
            <a:spLocks noGrp="1"/>
          </p:cNvSpPr>
          <p:nvPr>
            <p:ph idx="1"/>
          </p:nvPr>
        </p:nvSpPr>
        <p:spPr>
          <a:xfrm>
            <a:off x="453473" y="1861103"/>
            <a:ext cx="8546211" cy="3687416"/>
          </a:xfrm>
        </p:spPr>
        <p:txBody>
          <a:bodyPr>
            <a:normAutofit/>
          </a:bodyPr>
          <a:lstStyle/>
          <a:p>
            <a:pPr marL="0" indent="0">
              <a:spcBef>
                <a:spcPts val="0"/>
              </a:spcBef>
              <a:buSzPts val="2000"/>
              <a:buNone/>
            </a:pPr>
            <a:r>
              <a:rPr lang="en-US" b="1" dirty="0"/>
              <a:t>Variables</a:t>
            </a:r>
            <a:r>
              <a:rPr lang="en-US" dirty="0"/>
              <a:t> define the space of “support graphs”:</a:t>
            </a:r>
          </a:p>
          <a:p>
            <a:pPr marL="557213" lvl="1" indent="-214313">
              <a:spcBef>
                <a:spcPts val="300"/>
              </a:spcBef>
              <a:buSzPts val="2000"/>
            </a:pPr>
            <a:r>
              <a:rPr lang="en-US" dirty="0"/>
              <a:t>Each variable corresponds to to a node or edge.  </a:t>
            </a:r>
          </a:p>
          <a:p>
            <a:pPr marL="557213" lvl="1" indent="-214313">
              <a:spcBef>
                <a:spcPts val="270"/>
              </a:spcBef>
              <a:buSzPts val="1800"/>
            </a:pPr>
            <a:r>
              <a:rPr lang="en-US" dirty="0"/>
              <a:t>  </a:t>
            </a:r>
            <a:r>
              <a:rPr lang="en-US" i="1" dirty="0">
                <a:latin typeface="Times" pitchFamily="2" charset="0"/>
              </a:rPr>
              <a:t>x=1</a:t>
            </a:r>
            <a:r>
              <a:rPr lang="en-US" dirty="0"/>
              <a:t>   </a:t>
            </a:r>
            <a:r>
              <a:rPr lang="en-US" dirty="0" err="1"/>
              <a:t>iff</a:t>
            </a:r>
            <a:r>
              <a:rPr lang="en-US" dirty="0"/>
              <a:t>  nodes / edges are part of the semantic graph. </a:t>
            </a:r>
          </a:p>
        </p:txBody>
      </p:sp>
      <p:sp>
        <p:nvSpPr>
          <p:cNvPr id="3" name="Slide Number Placeholder 2">
            <a:extLst>
              <a:ext uri="{FF2B5EF4-FFF2-40B4-BE49-F238E27FC236}">
                <a16:creationId xmlns:a16="http://schemas.microsoft.com/office/drawing/2014/main" id="{60CFE447-1294-E44F-8D54-94A213D95587}"/>
              </a:ext>
            </a:extLst>
          </p:cNvPr>
          <p:cNvSpPr>
            <a:spLocks noGrp="1"/>
          </p:cNvSpPr>
          <p:nvPr>
            <p:ph type="sldNum" sz="quarter" idx="12"/>
          </p:nvPr>
        </p:nvSpPr>
        <p:spPr/>
        <p:txBody>
          <a:bodyPr/>
          <a:lstStyle/>
          <a:p>
            <a:fld id="{86B4B35C-345F-9846-8E6A-29269C850829}" type="slidenum">
              <a:rPr lang="en-US" smtClean="0"/>
              <a:pPr/>
              <a:t>21</a:t>
            </a:fld>
            <a:endParaRPr lang="en-US"/>
          </a:p>
        </p:txBody>
      </p:sp>
      <p:sp>
        <p:nvSpPr>
          <p:cNvPr id="4" name="Title 3">
            <a:extLst>
              <a:ext uri="{FF2B5EF4-FFF2-40B4-BE49-F238E27FC236}">
                <a16:creationId xmlns:a16="http://schemas.microsoft.com/office/drawing/2014/main" id="{095D6D83-B916-C646-8C28-02FAC36FD9F0}"/>
              </a:ext>
            </a:extLst>
          </p:cNvPr>
          <p:cNvSpPr>
            <a:spLocks noGrp="1"/>
          </p:cNvSpPr>
          <p:nvPr>
            <p:ph type="title"/>
          </p:nvPr>
        </p:nvSpPr>
        <p:spPr/>
        <p:txBody>
          <a:bodyPr/>
          <a:lstStyle/>
          <a:p>
            <a:r>
              <a:rPr lang="en-US" dirty="0"/>
              <a:t>ILP Model: Some Details</a:t>
            </a:r>
          </a:p>
        </p:txBody>
      </p:sp>
      <p:pic>
        <p:nvPicPr>
          <p:cNvPr id="8" name="Google Shape;493;p33">
            <a:extLst>
              <a:ext uri="{FF2B5EF4-FFF2-40B4-BE49-F238E27FC236}">
                <a16:creationId xmlns:a16="http://schemas.microsoft.com/office/drawing/2014/main" id="{E582017A-6F18-134F-8F20-CA82EB9AE7F4}"/>
              </a:ext>
            </a:extLst>
          </p:cNvPr>
          <p:cNvPicPr preferRelativeResize="0"/>
          <p:nvPr/>
        </p:nvPicPr>
        <p:blipFill rotWithShape="1">
          <a:blip r:embed="rId4">
            <a:alphaModFix/>
            <a:grayscl/>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a:stretch/>
        </p:blipFill>
        <p:spPr>
          <a:xfrm>
            <a:off x="1421648" y="4343399"/>
            <a:ext cx="2758720" cy="1208854"/>
          </a:xfrm>
          <a:prstGeom prst="rect">
            <a:avLst/>
          </a:prstGeom>
          <a:noFill/>
          <a:ln>
            <a:noFill/>
          </a:ln>
        </p:spPr>
      </p:pic>
      <p:sp>
        <p:nvSpPr>
          <p:cNvPr id="10" name="Right Arrow 9">
            <a:extLst>
              <a:ext uri="{FF2B5EF4-FFF2-40B4-BE49-F238E27FC236}">
                <a16:creationId xmlns:a16="http://schemas.microsoft.com/office/drawing/2014/main" id="{DD0056C2-1917-934D-8FBA-999DDBA105A4}"/>
              </a:ext>
            </a:extLst>
          </p:cNvPr>
          <p:cNvSpPr/>
          <p:nvPr/>
        </p:nvSpPr>
        <p:spPr>
          <a:xfrm>
            <a:off x="4576450" y="4750249"/>
            <a:ext cx="430088" cy="3951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D64B9DA-62BC-1F4F-BEC2-EF97338DA842}"/>
              </a:ext>
            </a:extLst>
          </p:cNvPr>
          <p:cNvSpPr/>
          <p:nvPr/>
        </p:nvSpPr>
        <p:spPr>
          <a:xfrm>
            <a:off x="1518138" y="5188227"/>
            <a:ext cx="1046158" cy="242349"/>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45EF8E2-DFCA-1E4B-B0B9-79983A1CFA2C}"/>
              </a:ext>
            </a:extLst>
          </p:cNvPr>
          <p:cNvCxnSpPr>
            <a:cxnSpLocks/>
            <a:stCxn id="19" idx="2"/>
          </p:cNvCxnSpPr>
          <p:nvPr/>
        </p:nvCxnSpPr>
        <p:spPr>
          <a:xfrm flipH="1">
            <a:off x="7086600" y="3889477"/>
            <a:ext cx="791988" cy="453922"/>
          </a:xfrm>
          <a:prstGeom prst="straightConnector1">
            <a:avLst/>
          </a:prstGeom>
          <a:ln>
            <a:solidFill>
              <a:srgbClr val="0000FF"/>
            </a:solidFill>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BA32E6C9-E5B0-AE4D-8D6B-023AB4E753E4}"/>
              </a:ext>
            </a:extLst>
          </p:cNvPr>
          <p:cNvSpPr txBox="1"/>
          <p:nvPr/>
        </p:nvSpPr>
        <p:spPr>
          <a:xfrm>
            <a:off x="6971929" y="3520145"/>
            <a:ext cx="1813317" cy="369332"/>
          </a:xfrm>
          <a:prstGeom prst="rect">
            <a:avLst/>
          </a:prstGeom>
          <a:noFill/>
        </p:spPr>
        <p:txBody>
          <a:bodyPr wrap="none" rtlCol="0">
            <a:spAutoFit/>
          </a:bodyPr>
          <a:lstStyle/>
          <a:p>
            <a:r>
              <a:rPr lang="en-US" i="1" dirty="0">
                <a:solidFill>
                  <a:srgbClr val="0000FF"/>
                </a:solidFill>
              </a:rPr>
              <a:t>Support Graph</a:t>
            </a:r>
          </a:p>
        </p:txBody>
      </p:sp>
      <p:sp>
        <p:nvSpPr>
          <p:cNvPr id="23" name="Freeform 22">
            <a:extLst>
              <a:ext uri="{FF2B5EF4-FFF2-40B4-BE49-F238E27FC236}">
                <a16:creationId xmlns:a16="http://schemas.microsoft.com/office/drawing/2014/main" id="{E9C98B3A-44B7-9C44-94DF-663EDD4C1A82}"/>
              </a:ext>
            </a:extLst>
          </p:cNvPr>
          <p:cNvSpPr/>
          <p:nvPr/>
        </p:nvSpPr>
        <p:spPr>
          <a:xfrm>
            <a:off x="680247" y="2311983"/>
            <a:ext cx="771320" cy="2997419"/>
          </a:xfrm>
          <a:custGeom>
            <a:avLst/>
            <a:gdLst>
              <a:gd name="connsiteX0" fmla="*/ 7883 w 2301766"/>
              <a:gd name="connsiteY0" fmla="*/ 0 h 3996559"/>
              <a:gd name="connsiteX1" fmla="*/ 0 w 2301766"/>
              <a:gd name="connsiteY1" fmla="*/ 3996559 h 3996559"/>
              <a:gd name="connsiteX2" fmla="*/ 2301766 w 2301766"/>
              <a:gd name="connsiteY2" fmla="*/ 3988676 h 3996559"/>
            </a:gdLst>
            <a:ahLst/>
            <a:cxnLst>
              <a:cxn ang="0">
                <a:pos x="connsiteX0" y="connsiteY0"/>
              </a:cxn>
              <a:cxn ang="0">
                <a:pos x="connsiteX1" y="connsiteY1"/>
              </a:cxn>
              <a:cxn ang="0">
                <a:pos x="connsiteX2" y="connsiteY2"/>
              </a:cxn>
            </a:cxnLst>
            <a:rect l="l" t="t" r="r" b="b"/>
            <a:pathLst>
              <a:path w="2301766" h="3996559">
                <a:moveTo>
                  <a:pt x="7883" y="0"/>
                </a:moveTo>
                <a:cubicBezTo>
                  <a:pt x="5255" y="1332186"/>
                  <a:pt x="2628" y="2664373"/>
                  <a:pt x="0" y="3996559"/>
                </a:cubicBezTo>
                <a:lnTo>
                  <a:pt x="2301766" y="3988676"/>
                </a:lnTo>
              </a:path>
            </a:pathLst>
          </a:custGeom>
          <a:noFill/>
          <a:ln w="38100">
            <a:solidFill>
              <a:srgbClr val="FF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4422A3-7B3F-024B-9BA1-B4BE66900ED3}"/>
              </a:ext>
            </a:extLst>
          </p:cNvPr>
          <p:cNvSpPr>
            <a:spLocks noGrp="1"/>
          </p:cNvSpPr>
          <p:nvPr>
            <p:ph idx="1"/>
          </p:nvPr>
        </p:nvSpPr>
        <p:spPr>
          <a:xfrm>
            <a:off x="533400" y="914400"/>
            <a:ext cx="8305800" cy="3687416"/>
          </a:xfrm>
        </p:spPr>
        <p:txBody>
          <a:bodyPr>
            <a:normAutofit/>
          </a:bodyPr>
          <a:lstStyle/>
          <a:p>
            <a:pPr marL="0" indent="0">
              <a:lnSpc>
                <a:spcPct val="150000"/>
              </a:lnSpc>
              <a:spcBef>
                <a:spcPts val="300"/>
              </a:spcBef>
              <a:buSzPts val="2000"/>
              <a:buNone/>
            </a:pPr>
            <a:r>
              <a:rPr lang="en-US" sz="2000" b="1" dirty="0"/>
              <a:t>Objective Function:</a:t>
            </a:r>
            <a:r>
              <a:rPr lang="en-US" sz="2000" dirty="0"/>
              <a:t> </a:t>
            </a:r>
            <a:br>
              <a:rPr lang="en-US" sz="2000" dirty="0"/>
            </a:br>
            <a:r>
              <a:rPr lang="en-US" sz="2000" dirty="0"/>
              <a:t>“better” support graphs = higher objective value</a:t>
            </a:r>
          </a:p>
          <a:p>
            <a:pPr marL="557213" lvl="1" indent="-214313">
              <a:lnSpc>
                <a:spcPct val="150000"/>
              </a:lnSpc>
              <a:spcBef>
                <a:spcPts val="270"/>
              </a:spcBef>
              <a:buSzPts val="1800"/>
            </a:pPr>
            <a:r>
              <a:rPr lang="en-US" sz="1800" dirty="0"/>
              <a:t>Reward good behavior: </a:t>
            </a:r>
          </a:p>
          <a:p>
            <a:pPr marL="900113" lvl="2" indent="-214313">
              <a:lnSpc>
                <a:spcPct val="150000"/>
              </a:lnSpc>
              <a:spcBef>
                <a:spcPts val="270"/>
              </a:spcBef>
              <a:buSzPts val="1800"/>
            </a:pPr>
            <a:r>
              <a:rPr lang="en-US" sz="1600" dirty="0"/>
              <a:t>High lexical match links, nearby alignments, column header match, WH-terms (</a:t>
            </a:r>
            <a:r>
              <a:rPr lang="en-US" sz="1600" i="1" dirty="0"/>
              <a:t>“which of energy …”</a:t>
            </a:r>
            <a:r>
              <a:rPr lang="en-US" sz="1600" dirty="0"/>
              <a:t>), etc. </a:t>
            </a:r>
          </a:p>
          <a:p>
            <a:pPr marL="557213" lvl="1" indent="-214313">
              <a:lnSpc>
                <a:spcPct val="150000"/>
              </a:lnSpc>
              <a:spcBef>
                <a:spcPts val="270"/>
              </a:spcBef>
              <a:buSzPts val="1800"/>
            </a:pPr>
            <a:r>
              <a:rPr lang="en-US" sz="1800" dirty="0"/>
              <a:t>Penalize spurious overuse of frequently occurring terms</a:t>
            </a:r>
          </a:p>
        </p:txBody>
      </p:sp>
      <p:sp>
        <p:nvSpPr>
          <p:cNvPr id="3" name="Slide Number Placeholder 2">
            <a:extLst>
              <a:ext uri="{FF2B5EF4-FFF2-40B4-BE49-F238E27FC236}">
                <a16:creationId xmlns:a16="http://schemas.microsoft.com/office/drawing/2014/main" id="{60CFE447-1294-E44F-8D54-94A213D95587}"/>
              </a:ext>
            </a:extLst>
          </p:cNvPr>
          <p:cNvSpPr>
            <a:spLocks noGrp="1"/>
          </p:cNvSpPr>
          <p:nvPr>
            <p:ph type="sldNum" sz="quarter" idx="12"/>
          </p:nvPr>
        </p:nvSpPr>
        <p:spPr/>
        <p:txBody>
          <a:bodyPr/>
          <a:lstStyle/>
          <a:p>
            <a:fld id="{86B4B35C-345F-9846-8E6A-29269C850829}" type="slidenum">
              <a:rPr lang="en-US" smtClean="0"/>
              <a:pPr/>
              <a:t>22</a:t>
            </a:fld>
            <a:endParaRPr lang="en-US"/>
          </a:p>
        </p:txBody>
      </p:sp>
      <p:sp>
        <p:nvSpPr>
          <p:cNvPr id="4" name="Title 3">
            <a:extLst>
              <a:ext uri="{FF2B5EF4-FFF2-40B4-BE49-F238E27FC236}">
                <a16:creationId xmlns:a16="http://schemas.microsoft.com/office/drawing/2014/main" id="{095D6D83-B916-C646-8C28-02FAC36FD9F0}"/>
              </a:ext>
            </a:extLst>
          </p:cNvPr>
          <p:cNvSpPr>
            <a:spLocks noGrp="1"/>
          </p:cNvSpPr>
          <p:nvPr>
            <p:ph type="title"/>
          </p:nvPr>
        </p:nvSpPr>
        <p:spPr/>
        <p:txBody>
          <a:bodyPr/>
          <a:lstStyle/>
          <a:p>
            <a:r>
              <a:rPr lang="en-US" dirty="0"/>
              <a:t>ILP Model: Some Details</a:t>
            </a:r>
          </a:p>
        </p:txBody>
      </p:sp>
      <p:pic>
        <p:nvPicPr>
          <p:cNvPr id="9" name="Google Shape;493;p33">
            <a:extLst>
              <a:ext uri="{FF2B5EF4-FFF2-40B4-BE49-F238E27FC236}">
                <a16:creationId xmlns:a16="http://schemas.microsoft.com/office/drawing/2014/main" id="{3726888B-A764-FA42-922E-0B3500AD7232}"/>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1421648" y="4343399"/>
            <a:ext cx="2758720" cy="1208854"/>
          </a:xfrm>
          <a:prstGeom prst="rect">
            <a:avLst/>
          </a:prstGeom>
          <a:noFill/>
          <a:ln>
            <a:noFill/>
          </a:ln>
        </p:spPr>
      </p:pic>
      <p:sp>
        <p:nvSpPr>
          <p:cNvPr id="11" name="Right Arrow 10">
            <a:extLst>
              <a:ext uri="{FF2B5EF4-FFF2-40B4-BE49-F238E27FC236}">
                <a16:creationId xmlns:a16="http://schemas.microsoft.com/office/drawing/2014/main" id="{205F2B62-BD3B-BF48-ADC6-883B5F60764E}"/>
              </a:ext>
            </a:extLst>
          </p:cNvPr>
          <p:cNvSpPr/>
          <p:nvPr/>
        </p:nvSpPr>
        <p:spPr>
          <a:xfrm>
            <a:off x="4576450" y="4750249"/>
            <a:ext cx="430088" cy="3951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C60C54B-11D2-A846-A3D3-0D2CDFB40944}"/>
              </a:ext>
            </a:extLst>
          </p:cNvPr>
          <p:cNvSpPr/>
          <p:nvPr/>
        </p:nvSpPr>
        <p:spPr>
          <a:xfrm>
            <a:off x="1319979" y="4625463"/>
            <a:ext cx="1305233" cy="549434"/>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AB96C98-0200-914B-AF89-8242AE5B5C7C}"/>
              </a:ext>
            </a:extLst>
          </p:cNvPr>
          <p:cNvSpPr/>
          <p:nvPr/>
        </p:nvSpPr>
        <p:spPr>
          <a:xfrm>
            <a:off x="680247" y="2319886"/>
            <a:ext cx="639733" cy="2597543"/>
          </a:xfrm>
          <a:custGeom>
            <a:avLst/>
            <a:gdLst>
              <a:gd name="connsiteX0" fmla="*/ 7883 w 2301766"/>
              <a:gd name="connsiteY0" fmla="*/ 0 h 3996559"/>
              <a:gd name="connsiteX1" fmla="*/ 0 w 2301766"/>
              <a:gd name="connsiteY1" fmla="*/ 3996559 h 3996559"/>
              <a:gd name="connsiteX2" fmla="*/ 2301766 w 2301766"/>
              <a:gd name="connsiteY2" fmla="*/ 3988676 h 3996559"/>
            </a:gdLst>
            <a:ahLst/>
            <a:cxnLst>
              <a:cxn ang="0">
                <a:pos x="connsiteX0" y="connsiteY0"/>
              </a:cxn>
              <a:cxn ang="0">
                <a:pos x="connsiteX1" y="connsiteY1"/>
              </a:cxn>
              <a:cxn ang="0">
                <a:pos x="connsiteX2" y="connsiteY2"/>
              </a:cxn>
            </a:cxnLst>
            <a:rect l="l" t="t" r="r" b="b"/>
            <a:pathLst>
              <a:path w="2301766" h="3996559">
                <a:moveTo>
                  <a:pt x="7883" y="0"/>
                </a:moveTo>
                <a:cubicBezTo>
                  <a:pt x="5255" y="1332186"/>
                  <a:pt x="2628" y="2664373"/>
                  <a:pt x="0" y="3996559"/>
                </a:cubicBezTo>
                <a:lnTo>
                  <a:pt x="2301766" y="3988676"/>
                </a:lnTo>
              </a:path>
            </a:pathLst>
          </a:custGeom>
          <a:noFill/>
          <a:ln w="38100">
            <a:solidFill>
              <a:srgbClr val="FF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DD8A76-9522-1B4A-91A7-547C92260DC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34000" y="4114800"/>
            <a:ext cx="3268770" cy="1784862"/>
          </a:xfrm>
          <a:prstGeom prst="rect">
            <a:avLst/>
          </a:prstGeom>
        </p:spPr>
      </p:pic>
    </p:spTree>
    <p:extLst>
      <p:ext uri="{BB962C8B-B14F-4D97-AF65-F5344CB8AC3E}">
        <p14:creationId xmlns:p14="http://schemas.microsoft.com/office/powerpoint/2010/main" val="420475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4422A3-7B3F-024B-9BA1-B4BE66900ED3}"/>
              </a:ext>
            </a:extLst>
          </p:cNvPr>
          <p:cNvSpPr>
            <a:spLocks noGrp="1"/>
          </p:cNvSpPr>
          <p:nvPr>
            <p:ph idx="1"/>
          </p:nvPr>
        </p:nvSpPr>
        <p:spPr>
          <a:xfrm>
            <a:off x="453473" y="2619111"/>
            <a:ext cx="4347127" cy="1495689"/>
          </a:xfrm>
        </p:spPr>
        <p:txBody>
          <a:bodyPr>
            <a:normAutofit/>
          </a:bodyPr>
          <a:lstStyle/>
          <a:p>
            <a:pPr marL="257175" indent="-257175">
              <a:spcBef>
                <a:spcPts val="300"/>
              </a:spcBef>
              <a:buSzPts val="2000"/>
            </a:pPr>
            <a:r>
              <a:rPr lang="en-US" sz="1600" b="1" dirty="0"/>
              <a:t>Structural Constraints: </a:t>
            </a:r>
            <a:br>
              <a:rPr lang="en-US" sz="1600" b="1" dirty="0"/>
            </a:br>
            <a:r>
              <a:rPr lang="en-US" sz="1500" dirty="0"/>
              <a:t>Many possible Proof Structures: </a:t>
            </a:r>
          </a:p>
          <a:p>
            <a:pPr lvl="1">
              <a:buFont typeface="Courier New" panose="02070309020205020404" pitchFamily="49" charset="0"/>
              <a:buChar char="o"/>
            </a:pPr>
            <a:r>
              <a:rPr lang="en-US" sz="1400" dirty="0"/>
              <a:t>Basic Lookup, Parallel Evidence, Evidence Chaining, Semantic Relation Matching</a:t>
            </a:r>
          </a:p>
          <a:p>
            <a:pPr marL="257175" indent="-257175">
              <a:spcBef>
                <a:spcPts val="300"/>
              </a:spcBef>
              <a:buSzPts val="2000"/>
            </a:pPr>
            <a:endParaRPr lang="en-US" sz="1600" b="1" dirty="0"/>
          </a:p>
        </p:txBody>
      </p:sp>
      <p:sp>
        <p:nvSpPr>
          <p:cNvPr id="3" name="Slide Number Placeholder 2">
            <a:extLst>
              <a:ext uri="{FF2B5EF4-FFF2-40B4-BE49-F238E27FC236}">
                <a16:creationId xmlns:a16="http://schemas.microsoft.com/office/drawing/2014/main" id="{60CFE447-1294-E44F-8D54-94A213D95587}"/>
              </a:ext>
            </a:extLst>
          </p:cNvPr>
          <p:cNvSpPr>
            <a:spLocks noGrp="1"/>
          </p:cNvSpPr>
          <p:nvPr>
            <p:ph type="sldNum" sz="quarter" idx="12"/>
          </p:nvPr>
        </p:nvSpPr>
        <p:spPr/>
        <p:txBody>
          <a:bodyPr/>
          <a:lstStyle/>
          <a:p>
            <a:fld id="{86B4B35C-345F-9846-8E6A-29269C850829}" type="slidenum">
              <a:rPr lang="en-US" smtClean="0"/>
              <a:pPr/>
              <a:t>23</a:t>
            </a:fld>
            <a:endParaRPr lang="en-US"/>
          </a:p>
        </p:txBody>
      </p:sp>
      <p:sp>
        <p:nvSpPr>
          <p:cNvPr id="4" name="Title 3">
            <a:extLst>
              <a:ext uri="{FF2B5EF4-FFF2-40B4-BE49-F238E27FC236}">
                <a16:creationId xmlns:a16="http://schemas.microsoft.com/office/drawing/2014/main" id="{095D6D83-B916-C646-8C28-02FAC36FD9F0}"/>
              </a:ext>
            </a:extLst>
          </p:cNvPr>
          <p:cNvSpPr>
            <a:spLocks noGrp="1"/>
          </p:cNvSpPr>
          <p:nvPr>
            <p:ph type="title"/>
          </p:nvPr>
        </p:nvSpPr>
        <p:spPr/>
        <p:txBody>
          <a:bodyPr/>
          <a:lstStyle/>
          <a:p>
            <a:r>
              <a:rPr lang="en-US" dirty="0"/>
              <a:t>ILP Model: Some Details</a:t>
            </a:r>
          </a:p>
        </p:txBody>
      </p:sp>
      <p:pic>
        <p:nvPicPr>
          <p:cNvPr id="9" name="Google Shape;493;p33">
            <a:extLst>
              <a:ext uri="{FF2B5EF4-FFF2-40B4-BE49-F238E27FC236}">
                <a16:creationId xmlns:a16="http://schemas.microsoft.com/office/drawing/2014/main" id="{3726888B-A764-FA42-922E-0B3500AD7232}"/>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1421648" y="4343399"/>
            <a:ext cx="2758720" cy="1208854"/>
          </a:xfrm>
          <a:prstGeom prst="rect">
            <a:avLst/>
          </a:prstGeom>
          <a:noFill/>
          <a:ln>
            <a:noFill/>
          </a:ln>
        </p:spPr>
      </p:pic>
      <p:sp>
        <p:nvSpPr>
          <p:cNvPr id="11" name="Right Arrow 10">
            <a:extLst>
              <a:ext uri="{FF2B5EF4-FFF2-40B4-BE49-F238E27FC236}">
                <a16:creationId xmlns:a16="http://schemas.microsoft.com/office/drawing/2014/main" id="{205F2B62-BD3B-BF48-ADC6-883B5F60764E}"/>
              </a:ext>
            </a:extLst>
          </p:cNvPr>
          <p:cNvSpPr/>
          <p:nvPr/>
        </p:nvSpPr>
        <p:spPr>
          <a:xfrm>
            <a:off x="4576450" y="4750249"/>
            <a:ext cx="430088" cy="3951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C60C54B-11D2-A846-A3D3-0D2CDFB40944}"/>
              </a:ext>
            </a:extLst>
          </p:cNvPr>
          <p:cNvSpPr/>
          <p:nvPr/>
        </p:nvSpPr>
        <p:spPr>
          <a:xfrm>
            <a:off x="2968783" y="4313054"/>
            <a:ext cx="1359869" cy="1277581"/>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
            <a:extLst>
              <a:ext uri="{FF2B5EF4-FFF2-40B4-BE49-F238E27FC236}">
                <a16:creationId xmlns:a16="http://schemas.microsoft.com/office/drawing/2014/main" id="{48DB8BEF-4423-974B-9500-1462F3F3565E}"/>
              </a:ext>
            </a:extLst>
          </p:cNvPr>
          <p:cNvSpPr txBox="1">
            <a:spLocks/>
          </p:cNvSpPr>
          <p:nvPr/>
        </p:nvSpPr>
        <p:spPr>
          <a:xfrm>
            <a:off x="4800600" y="2667000"/>
            <a:ext cx="3889927" cy="1122988"/>
          </a:xfrm>
          <a:prstGeom prst="rect">
            <a:avLst/>
          </a:prstGeom>
          <a:noFill/>
        </p:spPr>
        <p:txBody>
          <a:bodyPr vert="horz" lIns="68580" tIns="34290" rIns="68580" bIns="34290" rtlCol="0">
            <a:norm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US" sz="1600" dirty="0">
                <a:latin typeface="+mn-lt"/>
              </a:rPr>
              <a:t>Semantic Constraints:</a:t>
            </a:r>
            <a:r>
              <a:rPr lang="en-US" sz="1600" b="0" dirty="0">
                <a:latin typeface="+mn-lt"/>
              </a:rPr>
              <a:t> </a:t>
            </a:r>
            <a:br>
              <a:rPr lang="en-US" sz="1600" b="0" dirty="0">
                <a:latin typeface="+mn-lt"/>
              </a:rPr>
            </a:br>
            <a:r>
              <a:rPr lang="en-US" sz="1600" b="0" dirty="0">
                <a:latin typeface="+mn-lt"/>
              </a:rPr>
              <a:t>Meaningful proof structures</a:t>
            </a:r>
          </a:p>
          <a:p>
            <a:pPr lvl="1">
              <a:lnSpc>
                <a:spcPct val="100000"/>
              </a:lnSpc>
            </a:pPr>
            <a:r>
              <a:rPr lang="en-US" sz="1400" b="0" dirty="0">
                <a:latin typeface="+mn-lt"/>
              </a:rPr>
              <a:t>Connectedness, question coverage, appropriate table use, etc. </a:t>
            </a:r>
          </a:p>
        </p:txBody>
      </p:sp>
      <p:sp>
        <p:nvSpPr>
          <p:cNvPr id="13" name="Content Placeholder 1">
            <a:extLst>
              <a:ext uri="{FF2B5EF4-FFF2-40B4-BE49-F238E27FC236}">
                <a16:creationId xmlns:a16="http://schemas.microsoft.com/office/drawing/2014/main" id="{8726B76B-54D4-A941-B4E4-B055A67D54C4}"/>
              </a:ext>
            </a:extLst>
          </p:cNvPr>
          <p:cNvSpPr txBox="1">
            <a:spLocks/>
          </p:cNvSpPr>
          <p:nvPr/>
        </p:nvSpPr>
        <p:spPr>
          <a:xfrm>
            <a:off x="520261" y="838200"/>
            <a:ext cx="8426669" cy="1323712"/>
          </a:xfrm>
          <a:prstGeom prst="rect">
            <a:avLst/>
          </a:prstGeom>
        </p:spPr>
        <p:txBody>
          <a:bodyPr vert="horz" lIns="68580" tIns="34290" rIns="68580" bIns="34290" rtlCol="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SzPts val="2000"/>
              <a:buNone/>
            </a:pPr>
            <a:r>
              <a:rPr lang="en-US" sz="2000" dirty="0">
                <a:latin typeface="+mn-lt"/>
              </a:rPr>
              <a:t>Constraints: </a:t>
            </a:r>
          </a:p>
          <a:p>
            <a:pPr>
              <a:spcBef>
                <a:spcPts val="0"/>
              </a:spcBef>
              <a:buSzPts val="2000"/>
            </a:pPr>
            <a:r>
              <a:rPr lang="en-US" sz="2000" b="0" dirty="0"/>
              <a:t>~50 high-level constraints </a:t>
            </a:r>
            <a:endParaRPr lang="en-US" sz="2000" b="0" dirty="0">
              <a:latin typeface="+mn-lt"/>
            </a:endParaRPr>
          </a:p>
          <a:p>
            <a:pPr>
              <a:spcBef>
                <a:spcPts val="0"/>
              </a:spcBef>
              <a:buSzPts val="2000"/>
            </a:pPr>
            <a:r>
              <a:rPr lang="en-US" sz="2000" b="0" dirty="0">
                <a:latin typeface="+mn-lt"/>
              </a:rPr>
              <a:t>Scalability + consider only meaningful support graphs </a:t>
            </a:r>
          </a:p>
          <a:p>
            <a:pPr marL="0" indent="0">
              <a:spcBef>
                <a:spcPts val="0"/>
              </a:spcBef>
              <a:buSzPts val="2000"/>
              <a:buNone/>
            </a:pPr>
            <a:endParaRPr lang="en-US" sz="2100" b="0" dirty="0">
              <a:latin typeface="+mn-lt"/>
            </a:endParaRPr>
          </a:p>
        </p:txBody>
      </p:sp>
      <p:pic>
        <p:nvPicPr>
          <p:cNvPr id="14" name="Picture 13">
            <a:extLst>
              <a:ext uri="{FF2B5EF4-FFF2-40B4-BE49-F238E27FC236}">
                <a16:creationId xmlns:a16="http://schemas.microsoft.com/office/drawing/2014/main" id="{4D34D570-0B7E-7C44-9430-AC056443C1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34000" y="4114800"/>
            <a:ext cx="3268770" cy="1784862"/>
          </a:xfrm>
          <a:prstGeom prst="rect">
            <a:avLst/>
          </a:prstGeom>
        </p:spPr>
      </p:pic>
    </p:spTree>
    <p:extLst>
      <p:ext uri="{BB962C8B-B14F-4D97-AF65-F5344CB8AC3E}">
        <p14:creationId xmlns:p14="http://schemas.microsoft.com/office/powerpoint/2010/main" val="336137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Some Empirical Results </a:t>
            </a:r>
          </a:p>
        </p:txBody>
      </p:sp>
      <p:sp>
        <p:nvSpPr>
          <p:cNvPr id="3" name="Content Placeholder 2"/>
          <p:cNvSpPr>
            <a:spLocks noGrp="1"/>
          </p:cNvSpPr>
          <p:nvPr>
            <p:ph idx="1"/>
          </p:nvPr>
        </p:nvSpPr>
        <p:spPr>
          <a:xfrm>
            <a:off x="457200" y="5334000"/>
            <a:ext cx="8382000" cy="533400"/>
          </a:xfrm>
        </p:spPr>
        <p:txBody>
          <a:bodyPr/>
          <a:lstStyle/>
          <a:p>
            <a:pPr marL="0" indent="0" algn="ctr">
              <a:buNone/>
            </a:pPr>
            <a:r>
              <a:rPr lang="en-US" sz="2000" dirty="0"/>
              <a:t>Ensemble performs 8-10% higher than IR baselines</a:t>
            </a:r>
          </a:p>
        </p:txBody>
      </p:sp>
      <p:sp>
        <p:nvSpPr>
          <p:cNvPr id="4" name="Slide Number Placeholder 3"/>
          <p:cNvSpPr>
            <a:spLocks noGrp="1"/>
          </p:cNvSpPr>
          <p:nvPr>
            <p:ph type="sldNum" sz="quarter" idx="12"/>
          </p:nvPr>
        </p:nvSpPr>
        <p:spPr/>
        <p:txBody>
          <a:bodyPr/>
          <a:lstStyle/>
          <a:p>
            <a:fld id="{2950F06C-DC55-49E8-966D-651E62CB7ADF}" type="slidenum">
              <a:rPr lang="en-US" smtClean="0"/>
              <a:pPr/>
              <a:t>24</a:t>
            </a:fld>
            <a:endParaRPr lang="en-US"/>
          </a:p>
        </p:txBody>
      </p:sp>
      <p:pic>
        <p:nvPicPr>
          <p:cNvPr id="7" name="Picture 6" descr="Untitle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15625" y="1061995"/>
            <a:ext cx="5166175" cy="3814805"/>
          </a:xfrm>
          <a:prstGeom prst="rect">
            <a:avLst/>
          </a:prstGeom>
          <a:ln>
            <a:noFill/>
          </a:ln>
        </p:spPr>
      </p:pic>
      <p:sp>
        <p:nvSpPr>
          <p:cNvPr id="13" name="Rectangle 12"/>
          <p:cNvSpPr/>
          <p:nvPr/>
        </p:nvSpPr>
        <p:spPr bwMode="auto">
          <a:xfrm>
            <a:off x="5410200" y="1676400"/>
            <a:ext cx="1143000" cy="297180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D4E29BFE-2A7C-974C-ABA5-635FBF6D8330}"/>
              </a:ext>
            </a:extLst>
          </p:cNvPr>
          <p:cNvSpPr/>
          <p:nvPr/>
        </p:nvSpPr>
        <p:spPr>
          <a:xfrm>
            <a:off x="7025997" y="2438400"/>
            <a:ext cx="1965603" cy="584775"/>
          </a:xfrm>
          <a:prstGeom prst="rect">
            <a:avLst/>
          </a:prstGeom>
        </p:spPr>
        <p:txBody>
          <a:bodyPr wrap="none">
            <a:spAutoFit/>
          </a:bodyPr>
          <a:lstStyle/>
          <a:p>
            <a:pPr marL="0" lvl="1" algn="ctr"/>
            <a:r>
              <a:rPr lang="en-US" sz="1600" b="0" dirty="0">
                <a:solidFill>
                  <a:srgbClr val="000090"/>
                </a:solidFill>
              </a:rPr>
              <a:t>More details in: </a:t>
            </a:r>
            <a:br>
              <a:rPr lang="en-US" sz="1600" b="0" dirty="0">
                <a:solidFill>
                  <a:srgbClr val="000090"/>
                </a:solidFill>
              </a:rPr>
            </a:br>
            <a:r>
              <a:rPr lang="en-US" sz="1600" b="0" dirty="0">
                <a:solidFill>
                  <a:srgbClr val="000090"/>
                </a:solidFill>
              </a:rPr>
              <a:t>K et al, IJCAI-2016.</a:t>
            </a:r>
            <a:endParaRPr lang="en-US" b="0" dirty="0">
              <a:solidFill>
                <a:srgbClr val="000090"/>
              </a:solidFill>
            </a:endParaRPr>
          </a:p>
        </p:txBody>
      </p:sp>
      <p:grpSp>
        <p:nvGrpSpPr>
          <p:cNvPr id="11" name="Group 10">
            <a:extLst>
              <a:ext uri="{FF2B5EF4-FFF2-40B4-BE49-F238E27FC236}">
                <a16:creationId xmlns:a16="http://schemas.microsoft.com/office/drawing/2014/main" id="{20BE78B7-023A-B24A-A163-ACD9E5E4EE17}"/>
              </a:ext>
            </a:extLst>
          </p:cNvPr>
          <p:cNvGrpSpPr/>
          <p:nvPr/>
        </p:nvGrpSpPr>
        <p:grpSpPr>
          <a:xfrm>
            <a:off x="6019800" y="152400"/>
            <a:ext cx="2981371" cy="1530757"/>
            <a:chOff x="6096000" y="379227"/>
            <a:chExt cx="2981371" cy="1530757"/>
          </a:xfrm>
        </p:grpSpPr>
        <p:sp>
          <p:nvSpPr>
            <p:cNvPr id="12" name="Google Shape;415;p34">
              <a:extLst>
                <a:ext uri="{FF2B5EF4-FFF2-40B4-BE49-F238E27FC236}">
                  <a16:creationId xmlns:a16="http://schemas.microsoft.com/office/drawing/2014/main" id="{69A88A48-AE43-AA49-806D-590C5DA9D633}"/>
                </a:ext>
              </a:extLst>
            </p:cNvPr>
            <p:cNvSpPr txBox="1"/>
            <p:nvPr/>
          </p:nvSpPr>
          <p:spPr>
            <a:xfrm>
              <a:off x="6096000" y="1219200"/>
              <a:ext cx="1365000" cy="369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IJCAI-2016</a:t>
              </a:r>
              <a:endParaRPr sz="1800" b="1">
                <a:solidFill>
                  <a:schemeClr val="dk1"/>
                </a:solidFill>
                <a:latin typeface="Arial"/>
                <a:ea typeface="Arial"/>
                <a:cs typeface="Arial"/>
                <a:sym typeface="Arial"/>
              </a:endParaRPr>
            </a:p>
          </p:txBody>
        </p:sp>
        <p:pic>
          <p:nvPicPr>
            <p:cNvPr id="14" name="Google Shape;417;p34">
              <a:extLst>
                <a:ext uri="{FF2B5EF4-FFF2-40B4-BE49-F238E27FC236}">
                  <a16:creationId xmlns:a16="http://schemas.microsoft.com/office/drawing/2014/main" id="{2D86C6CB-BFC5-0846-826E-F828CCB0E5B8}"/>
                </a:ext>
              </a:extLst>
            </p:cNvPr>
            <p:cNvPicPr preferRelativeResize="0"/>
            <p:nvPr/>
          </p:nvPicPr>
          <p:blipFill rotWithShape="1">
            <a:blip r:embed="rId4">
              <a:alphaModFix/>
            </a:blip>
            <a:srcRect/>
            <a:stretch/>
          </p:blipFill>
          <p:spPr>
            <a:xfrm>
              <a:off x="7541525" y="384546"/>
              <a:ext cx="762000" cy="762000"/>
            </a:xfrm>
            <a:prstGeom prst="rect">
              <a:avLst/>
            </a:prstGeom>
            <a:noFill/>
            <a:ln>
              <a:noFill/>
            </a:ln>
          </p:spPr>
        </p:pic>
        <p:pic>
          <p:nvPicPr>
            <p:cNvPr id="15" name="Google Shape;418;p34">
              <a:extLst>
                <a:ext uri="{FF2B5EF4-FFF2-40B4-BE49-F238E27FC236}">
                  <a16:creationId xmlns:a16="http://schemas.microsoft.com/office/drawing/2014/main" id="{F8F2E907-B660-3645-92C4-ACD6E9A3A040}"/>
                </a:ext>
              </a:extLst>
            </p:cNvPr>
            <p:cNvPicPr preferRelativeResize="0"/>
            <p:nvPr/>
          </p:nvPicPr>
          <p:blipFill rotWithShape="1">
            <a:blip r:embed="rId5">
              <a:alphaModFix/>
            </a:blip>
            <a:srcRect/>
            <a:stretch/>
          </p:blipFill>
          <p:spPr>
            <a:xfrm>
              <a:off x="6786461" y="379227"/>
              <a:ext cx="762000" cy="762000"/>
            </a:xfrm>
            <a:prstGeom prst="rect">
              <a:avLst/>
            </a:prstGeom>
            <a:noFill/>
            <a:ln>
              <a:noFill/>
            </a:ln>
          </p:spPr>
        </p:pic>
        <p:pic>
          <p:nvPicPr>
            <p:cNvPr id="16" name="Google Shape;419;p34">
              <a:extLst>
                <a:ext uri="{FF2B5EF4-FFF2-40B4-BE49-F238E27FC236}">
                  <a16:creationId xmlns:a16="http://schemas.microsoft.com/office/drawing/2014/main" id="{603FDEB0-0F90-A94A-93E2-C23C9E7B8DF4}"/>
                </a:ext>
              </a:extLst>
            </p:cNvPr>
            <p:cNvPicPr preferRelativeResize="0"/>
            <p:nvPr/>
          </p:nvPicPr>
          <p:blipFill rotWithShape="1">
            <a:blip r:embed="rId6">
              <a:alphaModFix/>
            </a:blip>
            <a:srcRect/>
            <a:stretch/>
          </p:blipFill>
          <p:spPr>
            <a:xfrm>
              <a:off x="7543800" y="1143000"/>
              <a:ext cx="762000" cy="762000"/>
            </a:xfrm>
            <a:prstGeom prst="rect">
              <a:avLst/>
            </a:prstGeom>
            <a:noFill/>
            <a:ln>
              <a:noFill/>
            </a:ln>
          </p:spPr>
        </p:pic>
        <p:pic>
          <p:nvPicPr>
            <p:cNvPr id="17" name="Google Shape;420;p34">
              <a:extLst>
                <a:ext uri="{FF2B5EF4-FFF2-40B4-BE49-F238E27FC236}">
                  <a16:creationId xmlns:a16="http://schemas.microsoft.com/office/drawing/2014/main" id="{8CC65471-95F6-9446-8D71-D5A9582C3B50}"/>
                </a:ext>
              </a:extLst>
            </p:cNvPr>
            <p:cNvPicPr preferRelativeResize="0"/>
            <p:nvPr/>
          </p:nvPicPr>
          <p:blipFill rotWithShape="1">
            <a:blip r:embed="rId7">
              <a:alphaModFix/>
            </a:blip>
            <a:srcRect/>
            <a:stretch/>
          </p:blipFill>
          <p:spPr>
            <a:xfrm>
              <a:off x="8305800" y="1143000"/>
              <a:ext cx="771571" cy="766984"/>
            </a:xfrm>
            <a:prstGeom prst="rect">
              <a:avLst/>
            </a:prstGeom>
            <a:noFill/>
            <a:ln>
              <a:noFill/>
            </a:ln>
          </p:spPr>
        </p:pic>
        <p:pic>
          <p:nvPicPr>
            <p:cNvPr id="18" name="Picture 17">
              <a:extLst>
                <a:ext uri="{FF2B5EF4-FFF2-40B4-BE49-F238E27FC236}">
                  <a16:creationId xmlns:a16="http://schemas.microsoft.com/office/drawing/2014/main" id="{476E63BE-5095-CD49-B873-6408BD829CFC}"/>
                </a:ext>
              </a:extLst>
            </p:cNvPr>
            <p:cNvPicPr>
              <a:picLocks noChangeAspect="1"/>
            </p:cNvPicPr>
            <p:nvPr/>
          </p:nvPicPr>
          <p:blipFill>
            <a:blip r:embed="rId8"/>
            <a:stretch>
              <a:fillRect/>
            </a:stretch>
          </p:blipFill>
          <p:spPr>
            <a:xfrm>
              <a:off x="8305801" y="381000"/>
              <a:ext cx="762000" cy="762000"/>
            </a:xfrm>
            <a:prstGeom prst="rect">
              <a:avLst/>
            </a:prstGeom>
          </p:spPr>
        </p:pic>
      </p:grpSp>
    </p:spTree>
    <p:custDataLst>
      <p:tags r:id="rId1"/>
    </p:custDataLst>
    <p:extLst>
      <p:ext uri="{BB962C8B-B14F-4D97-AF65-F5344CB8AC3E}">
        <p14:creationId xmlns:p14="http://schemas.microsoft.com/office/powerpoint/2010/main" val="3667309018"/>
      </p:ext>
    </p:extLst>
  </p:cSld>
  <p:clrMapOvr>
    <a:masterClrMapping/>
  </p:clrMapOvr>
  <mc:AlternateContent xmlns:mc="http://schemas.openxmlformats.org/markup-compatibility/2006" xmlns:p14="http://schemas.microsoft.com/office/powerpoint/2010/main">
    <mc:Choice Requires="p14">
      <p:transition spd="slow" p14:dur="2000" advTm="40745"/>
    </mc:Choice>
    <mc:Fallback xmlns="">
      <p:transition spd="slow" advTm="407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FA7A1-9631-9B42-8519-37B1F011B4B2}"/>
              </a:ext>
            </a:extLst>
          </p:cNvPr>
          <p:cNvSpPr>
            <a:spLocks noGrp="1"/>
          </p:cNvSpPr>
          <p:nvPr>
            <p:ph type="title"/>
          </p:nvPr>
        </p:nvSpPr>
        <p:spPr/>
        <p:txBody>
          <a:bodyPr/>
          <a:lstStyle/>
          <a:p>
            <a:r>
              <a:rPr lang="en-US" dirty="0"/>
              <a:t>Beyond Tables  </a:t>
            </a:r>
          </a:p>
        </p:txBody>
      </p:sp>
      <p:sp>
        <p:nvSpPr>
          <p:cNvPr id="3" name="Content Placeholder 2">
            <a:extLst>
              <a:ext uri="{FF2B5EF4-FFF2-40B4-BE49-F238E27FC236}">
                <a16:creationId xmlns:a16="http://schemas.microsoft.com/office/drawing/2014/main" id="{6165862B-FF5A-F749-9E79-751EF768ABB4}"/>
              </a:ext>
            </a:extLst>
          </p:cNvPr>
          <p:cNvSpPr>
            <a:spLocks noGrp="1"/>
          </p:cNvSpPr>
          <p:nvPr>
            <p:ph idx="1"/>
          </p:nvPr>
        </p:nvSpPr>
        <p:spPr/>
        <p:txBody>
          <a:bodyPr/>
          <a:lstStyle/>
          <a:p>
            <a:r>
              <a:rPr lang="en-US" sz="2000" dirty="0"/>
              <a:t>Issues with tabular representation: </a:t>
            </a:r>
          </a:p>
          <a:p>
            <a:pPr lvl="1"/>
            <a:r>
              <a:rPr lang="en-US" sz="2000" dirty="0">
                <a:solidFill>
                  <a:srgbClr val="FF0000"/>
                </a:solidFill>
              </a:rPr>
              <a:t>Hard to extract; the schemas could be limiting </a:t>
            </a:r>
          </a:p>
          <a:p>
            <a:endParaRPr lang="en-US" sz="2000" dirty="0"/>
          </a:p>
          <a:p>
            <a:r>
              <a:rPr lang="en-US" sz="2000" dirty="0"/>
              <a:t>Alternative representation: 	</a:t>
            </a:r>
          </a:p>
          <a:p>
            <a:pPr lvl="1"/>
            <a:r>
              <a:rPr lang="en-US" sz="2000" dirty="0">
                <a:solidFill>
                  <a:srgbClr val="00B050"/>
                </a:solidFill>
              </a:rPr>
              <a:t>Rich representation</a:t>
            </a:r>
          </a:p>
          <a:p>
            <a:pPr lvl="1"/>
            <a:r>
              <a:rPr lang="en-US" sz="2000" dirty="0">
                <a:solidFill>
                  <a:srgbClr val="00B050"/>
                </a:solidFill>
              </a:rPr>
              <a:t>Easy to automatically extract</a:t>
            </a:r>
          </a:p>
          <a:p>
            <a:pPr marL="457200" lvl="1" indent="0">
              <a:buNone/>
            </a:pPr>
            <a:endParaRPr lang="en-US" sz="2000" dirty="0"/>
          </a:p>
          <a:p>
            <a:pPr lvl="0">
              <a:spcBef>
                <a:spcPts val="400"/>
              </a:spcBef>
              <a:spcAft>
                <a:spcPts val="0"/>
              </a:spcAft>
              <a:buClr>
                <a:schemeClr val="dk1"/>
              </a:buClr>
              <a:buSzPts val="2000"/>
              <a:buFont typeface="Noto Sans Symbols"/>
              <a:buChar char="▪"/>
            </a:pPr>
            <a:r>
              <a:rPr lang="en-US" sz="2000" dirty="0">
                <a:solidFill>
                  <a:schemeClr val="dk1"/>
                </a:solidFill>
                <a:ea typeface="Arial"/>
                <a:cs typeface="Arial"/>
                <a:sym typeface="Arial"/>
              </a:rPr>
              <a:t>Idea: </a:t>
            </a:r>
            <a:r>
              <a:rPr lang="en-US" sz="2000" b="1" dirty="0">
                <a:solidFill>
                  <a:schemeClr val="dk1"/>
                </a:solidFill>
                <a:ea typeface="Arial"/>
                <a:cs typeface="Arial"/>
                <a:sym typeface="Arial"/>
              </a:rPr>
              <a:t>Reason over (multiple) semantic abstractions of text</a:t>
            </a:r>
            <a:endParaRPr lang="en-US" dirty="0"/>
          </a:p>
          <a:p>
            <a:pPr marL="857250" lvl="1" indent="-457200">
              <a:spcBef>
                <a:spcPts val="400"/>
              </a:spcBef>
              <a:spcAft>
                <a:spcPts val="0"/>
              </a:spcAft>
              <a:buClr>
                <a:schemeClr val="dk1"/>
              </a:buClr>
              <a:buSzPts val="2000"/>
              <a:buFont typeface="Noto Sans Symbols"/>
              <a:buChar char="▪"/>
            </a:pPr>
            <a:r>
              <a:rPr lang="en-US" sz="2000" dirty="0">
                <a:solidFill>
                  <a:schemeClr val="dk1"/>
                </a:solidFill>
                <a:ea typeface="Arial"/>
                <a:cs typeface="Arial"/>
                <a:sym typeface="Arial"/>
              </a:rPr>
              <a:t>Use off-the-shelf, pre-trained NLP modules for automatic extraction of representations </a:t>
            </a:r>
            <a:endParaRPr lang="en-US" dirty="0"/>
          </a:p>
          <a:p>
            <a:endParaRPr lang="en-US" sz="2000" dirty="0"/>
          </a:p>
          <a:p>
            <a:r>
              <a:rPr lang="en-US" sz="2000" dirty="0">
                <a:solidFill>
                  <a:schemeClr val="dk1"/>
                </a:solidFill>
                <a:ea typeface="Arial"/>
                <a:cs typeface="Arial"/>
                <a:sym typeface="Arial"/>
              </a:rPr>
              <a:t>Same ILP-based reasoning formalism as before</a:t>
            </a:r>
          </a:p>
          <a:p>
            <a:endParaRPr lang="en-US" sz="2000" dirty="0"/>
          </a:p>
        </p:txBody>
      </p:sp>
      <p:sp>
        <p:nvSpPr>
          <p:cNvPr id="4" name="Slide Number Placeholder 3">
            <a:extLst>
              <a:ext uri="{FF2B5EF4-FFF2-40B4-BE49-F238E27FC236}">
                <a16:creationId xmlns:a16="http://schemas.microsoft.com/office/drawing/2014/main" id="{144F7519-D849-854A-A433-304EB7BF273E}"/>
              </a:ext>
            </a:extLst>
          </p:cNvPr>
          <p:cNvSpPr>
            <a:spLocks noGrp="1"/>
          </p:cNvSpPr>
          <p:nvPr>
            <p:ph type="sldNum" sz="quarter" idx="12"/>
          </p:nvPr>
        </p:nvSpPr>
        <p:spPr/>
        <p:txBody>
          <a:bodyPr/>
          <a:lstStyle/>
          <a:p>
            <a:fld id="{2950F06C-DC55-49E8-966D-651E62CB7ADF}" type="slidenum">
              <a:rPr lang="en-US" smtClean="0"/>
              <a:pPr/>
              <a:t>25</a:t>
            </a:fld>
            <a:endParaRPr lang="en-US"/>
          </a:p>
        </p:txBody>
      </p:sp>
    </p:spTree>
    <p:extLst>
      <p:ext uri="{BB962C8B-B14F-4D97-AF65-F5344CB8AC3E}">
        <p14:creationId xmlns:p14="http://schemas.microsoft.com/office/powerpoint/2010/main" val="64784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8610-FCB9-3740-90DB-82A1A26E5EB2}"/>
              </a:ext>
            </a:extLst>
          </p:cNvPr>
          <p:cNvSpPr>
            <a:spLocks noGrp="1"/>
          </p:cNvSpPr>
          <p:nvPr>
            <p:ph type="title"/>
          </p:nvPr>
        </p:nvSpPr>
        <p:spPr/>
        <p:txBody>
          <a:bodyPr/>
          <a:lstStyle/>
          <a:p>
            <a:r>
              <a:rPr lang="en-US" dirty="0"/>
              <a:t>Mapping Text to Semantic Representations </a:t>
            </a:r>
          </a:p>
        </p:txBody>
      </p:sp>
      <p:sp>
        <p:nvSpPr>
          <p:cNvPr id="3" name="Content Placeholder 2">
            <a:extLst>
              <a:ext uri="{FF2B5EF4-FFF2-40B4-BE49-F238E27FC236}">
                <a16:creationId xmlns:a16="http://schemas.microsoft.com/office/drawing/2014/main" id="{8C874CE2-1DAA-F445-A0CC-B74D67F58A97}"/>
              </a:ext>
            </a:extLst>
          </p:cNvPr>
          <p:cNvSpPr>
            <a:spLocks noGrp="1"/>
          </p:cNvSpPr>
          <p:nvPr>
            <p:ph idx="1"/>
          </p:nvPr>
        </p:nvSpPr>
        <p:spPr/>
        <p:txBody>
          <a:bodyPr/>
          <a:lstStyle/>
          <a:p>
            <a:r>
              <a:rPr lang="en-US" dirty="0"/>
              <a:t>NLP field has developed tools to extract and represent many interesting phenomena in language:</a:t>
            </a:r>
          </a:p>
          <a:p>
            <a:pPr marL="457200" lvl="1" indent="0">
              <a:buNone/>
            </a:pPr>
            <a:endParaRPr lang="en-US" dirty="0"/>
          </a:p>
          <a:p>
            <a:pPr lvl="1"/>
            <a:r>
              <a:rPr lang="en-US" b="1" dirty="0"/>
              <a:t>Example 1: </a:t>
            </a:r>
            <a:r>
              <a:rPr lang="en-US" dirty="0"/>
              <a:t>Co-reference </a:t>
            </a:r>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B2A46846-8173-A940-9F51-23086D727EE7}"/>
              </a:ext>
            </a:extLst>
          </p:cNvPr>
          <p:cNvSpPr>
            <a:spLocks noGrp="1"/>
          </p:cNvSpPr>
          <p:nvPr>
            <p:ph type="sldNum" sz="quarter" idx="12"/>
          </p:nvPr>
        </p:nvSpPr>
        <p:spPr/>
        <p:txBody>
          <a:bodyPr/>
          <a:lstStyle/>
          <a:p>
            <a:fld id="{2950F06C-DC55-49E8-966D-651E62CB7ADF}" type="slidenum">
              <a:rPr lang="en-US" smtClean="0"/>
              <a:pPr/>
              <a:t>26</a:t>
            </a:fld>
            <a:endParaRPr lang="en-US"/>
          </a:p>
        </p:txBody>
      </p:sp>
      <p:sp>
        <p:nvSpPr>
          <p:cNvPr id="36" name="Google Shape;835;p83">
            <a:extLst>
              <a:ext uri="{FF2B5EF4-FFF2-40B4-BE49-F238E27FC236}">
                <a16:creationId xmlns:a16="http://schemas.microsoft.com/office/drawing/2014/main" id="{2FCC7D0D-20BC-7C43-90D5-5BF774999E49}"/>
              </a:ext>
            </a:extLst>
          </p:cNvPr>
          <p:cNvSpPr/>
          <p:nvPr/>
        </p:nvSpPr>
        <p:spPr>
          <a:xfrm>
            <a:off x="1219200" y="4419600"/>
            <a:ext cx="7157245" cy="943107"/>
          </a:xfrm>
          <a:prstGeom prst="roundRect">
            <a:avLst/>
          </a:prstGeom>
          <a:solidFill>
            <a:schemeClr val="lt2"/>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algn="justLow">
              <a:lnSpc>
                <a:spcPct val="115000"/>
              </a:lnSpc>
            </a:pPr>
            <a:r>
              <a:rPr lang="en-US" b="0" i="1" dirty="0">
                <a:solidFill>
                  <a:schemeClr val="dk1"/>
                </a:solidFill>
                <a:latin typeface="+mn-lt"/>
                <a:ea typeface="Merriweather Sans" charset="0"/>
                <a:cs typeface="Merriweather Sans" charset="0"/>
              </a:rPr>
              <a:t>... Polar bea</a:t>
            </a:r>
            <a:r>
              <a:rPr lang="en-US" b="0" i="1" dirty="0">
                <a:latin typeface="+mn-lt"/>
                <a:ea typeface="Merriweather Sans" charset="0"/>
                <a:cs typeface="Merriweather Sans" charset="0"/>
              </a:rPr>
              <a:t>rs, saved from the bitter cold by their </a:t>
            </a:r>
            <a:r>
              <a:rPr lang="en-US" b="0" i="1" dirty="0">
                <a:solidFill>
                  <a:schemeClr val="dk1"/>
                </a:solidFill>
                <a:latin typeface="+mn-lt"/>
                <a:ea typeface="Merriweather Sans" charset="0"/>
                <a:cs typeface="Merriweather Sans" charset="0"/>
              </a:rPr>
              <a:t>thick fur coat</a:t>
            </a:r>
            <a:r>
              <a:rPr lang="en-US" b="0" i="1" dirty="0">
                <a:latin typeface="+mn-lt"/>
                <a:ea typeface="Merriweather Sans" charset="0"/>
                <a:cs typeface="Merriweather Sans" charset="0"/>
              </a:rPr>
              <a:t>s, </a:t>
            </a:r>
            <a:r>
              <a:rPr lang="en-US" b="0" i="1" dirty="0">
                <a:solidFill>
                  <a:schemeClr val="dk1"/>
                </a:solidFill>
                <a:latin typeface="+mn-lt"/>
                <a:ea typeface="Merriweather Sans" charset="0"/>
                <a:cs typeface="Merriweather Sans" charset="0"/>
              </a:rPr>
              <a:t>are among the animals in danger of extinction … </a:t>
            </a:r>
            <a:endParaRPr lang="en-US" b="0" i="1" dirty="0">
              <a:latin typeface="+mn-lt"/>
              <a:ea typeface="Merriweather Sans" charset="0"/>
              <a:cs typeface="Merriweather Sans" charset="0"/>
            </a:endParaRPr>
          </a:p>
        </p:txBody>
      </p:sp>
      <p:sp>
        <p:nvSpPr>
          <p:cNvPr id="39" name="Google Shape;823;p83">
            <a:extLst>
              <a:ext uri="{FF2B5EF4-FFF2-40B4-BE49-F238E27FC236}">
                <a16:creationId xmlns:a16="http://schemas.microsoft.com/office/drawing/2014/main" id="{0BA98327-A7B6-F549-B9A5-3B423D9A43AD}"/>
              </a:ext>
            </a:extLst>
          </p:cNvPr>
          <p:cNvSpPr/>
          <p:nvPr/>
        </p:nvSpPr>
        <p:spPr>
          <a:xfrm>
            <a:off x="3429000" y="3598771"/>
            <a:ext cx="1283194" cy="25901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68580" tIns="68569" rIns="68580" bIns="68569" anchor="ctr" anchorCtr="0">
            <a:noAutofit/>
          </a:bodyPr>
          <a:lstStyle/>
          <a:p>
            <a:pPr algn="ctr"/>
            <a:r>
              <a:rPr lang="en-US" sz="1700" i="1" dirty="0">
                <a:latin typeface="Merriweather Sans" charset="0"/>
                <a:ea typeface="Merriweather Sans" charset="0"/>
                <a:cs typeface="Merriweather Sans" charset="0"/>
              </a:rPr>
              <a:t>Polar bears</a:t>
            </a:r>
            <a:endParaRPr sz="1700" i="1" dirty="0"/>
          </a:p>
        </p:txBody>
      </p:sp>
      <p:sp>
        <p:nvSpPr>
          <p:cNvPr id="41" name="Google Shape;823;p83">
            <a:extLst>
              <a:ext uri="{FF2B5EF4-FFF2-40B4-BE49-F238E27FC236}">
                <a16:creationId xmlns:a16="http://schemas.microsoft.com/office/drawing/2014/main" id="{4A68930F-C839-474E-87EC-D4347C845F30}"/>
              </a:ext>
            </a:extLst>
          </p:cNvPr>
          <p:cNvSpPr/>
          <p:nvPr/>
        </p:nvSpPr>
        <p:spPr>
          <a:xfrm>
            <a:off x="5025462" y="3593649"/>
            <a:ext cx="801455" cy="249667"/>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68580" tIns="68569" rIns="68580" bIns="68569" anchor="ctr" anchorCtr="0">
            <a:noAutofit/>
          </a:bodyPr>
          <a:lstStyle/>
          <a:p>
            <a:pPr algn="ctr"/>
            <a:r>
              <a:rPr lang="en-US" sz="1700" i="1" dirty="0"/>
              <a:t>their</a:t>
            </a:r>
            <a:endParaRPr sz="1700" i="1" dirty="0"/>
          </a:p>
        </p:txBody>
      </p:sp>
      <p:sp>
        <p:nvSpPr>
          <p:cNvPr id="43" name="Arc 42">
            <a:extLst>
              <a:ext uri="{FF2B5EF4-FFF2-40B4-BE49-F238E27FC236}">
                <a16:creationId xmlns:a16="http://schemas.microsoft.com/office/drawing/2014/main" id="{534B6C90-2DDA-1E49-BC56-E91C8AE0271E}"/>
              </a:ext>
            </a:extLst>
          </p:cNvPr>
          <p:cNvSpPr/>
          <p:nvPr/>
        </p:nvSpPr>
        <p:spPr>
          <a:xfrm flipH="1">
            <a:off x="4038600" y="3239805"/>
            <a:ext cx="1283195" cy="798795"/>
          </a:xfrm>
          <a:prstGeom prst="arc">
            <a:avLst>
              <a:gd name="adj1" fmla="val 11476135"/>
              <a:gd name="adj2" fmla="val 21278683"/>
            </a:avLst>
          </a:prstGeom>
          <a:ln w="38100" cap="rnd">
            <a:headEnd type="stealth"/>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45" name="TextBox 44">
            <a:extLst>
              <a:ext uri="{FF2B5EF4-FFF2-40B4-BE49-F238E27FC236}">
                <a16:creationId xmlns:a16="http://schemas.microsoft.com/office/drawing/2014/main" id="{E3F7EC08-72B2-994D-A8D4-30A46DC4CD01}"/>
              </a:ext>
            </a:extLst>
          </p:cNvPr>
          <p:cNvSpPr txBox="1"/>
          <p:nvPr/>
        </p:nvSpPr>
        <p:spPr>
          <a:xfrm>
            <a:off x="4495800" y="2814935"/>
            <a:ext cx="338554" cy="461665"/>
          </a:xfrm>
          <a:prstGeom prst="rect">
            <a:avLst/>
          </a:prstGeom>
          <a:noFill/>
        </p:spPr>
        <p:txBody>
          <a:bodyPr wrap="none" rtlCol="0">
            <a:spAutoFit/>
          </a:bodyPr>
          <a:lstStyle/>
          <a:p>
            <a:r>
              <a:rPr lang="en-US" sz="2400" dirty="0">
                <a:latin typeface="Merriweather Sans" panose="02000503060000020004" pitchFamily="2" charset="77"/>
              </a:rPr>
              <a:t>≈</a:t>
            </a:r>
          </a:p>
        </p:txBody>
      </p:sp>
      <p:sp>
        <p:nvSpPr>
          <p:cNvPr id="58" name="Google Shape;823;p83">
            <a:extLst>
              <a:ext uri="{FF2B5EF4-FFF2-40B4-BE49-F238E27FC236}">
                <a16:creationId xmlns:a16="http://schemas.microsoft.com/office/drawing/2014/main" id="{B4C36E9E-BF6C-BD4E-92A7-AF8C3234936E}"/>
              </a:ext>
            </a:extLst>
          </p:cNvPr>
          <p:cNvSpPr/>
          <p:nvPr/>
        </p:nvSpPr>
        <p:spPr>
          <a:xfrm>
            <a:off x="1618439" y="4617785"/>
            <a:ext cx="1082890" cy="25901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68569" tIns="68569" rIns="68569" bIns="68569" anchor="ctr" anchorCtr="0">
            <a:noAutofit/>
          </a:bodyPr>
          <a:lstStyle/>
          <a:p>
            <a:endParaRPr/>
          </a:p>
        </p:txBody>
      </p:sp>
      <p:sp>
        <p:nvSpPr>
          <p:cNvPr id="59" name="Google Shape;823;p83">
            <a:extLst>
              <a:ext uri="{FF2B5EF4-FFF2-40B4-BE49-F238E27FC236}">
                <a16:creationId xmlns:a16="http://schemas.microsoft.com/office/drawing/2014/main" id="{4D974025-C946-AC4D-BD9E-4A5E01199B14}"/>
              </a:ext>
            </a:extLst>
          </p:cNvPr>
          <p:cNvSpPr/>
          <p:nvPr/>
        </p:nvSpPr>
        <p:spPr>
          <a:xfrm>
            <a:off x="5791200" y="4617785"/>
            <a:ext cx="595962" cy="25901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68569" tIns="68569" rIns="68569" bIns="68569" anchor="ctr" anchorCtr="0">
            <a:noAutofit/>
          </a:bodyPr>
          <a:lstStyle/>
          <a:p>
            <a:endParaRPr/>
          </a:p>
        </p:txBody>
      </p:sp>
    </p:spTree>
    <p:extLst>
      <p:ext uri="{BB962C8B-B14F-4D97-AF65-F5344CB8AC3E}">
        <p14:creationId xmlns:p14="http://schemas.microsoft.com/office/powerpoint/2010/main" val="1242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animBg="1"/>
      <p:bldP spid="45" grpId="0"/>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8610-FCB9-3740-90DB-82A1A26E5EB2}"/>
              </a:ext>
            </a:extLst>
          </p:cNvPr>
          <p:cNvSpPr>
            <a:spLocks noGrp="1"/>
          </p:cNvSpPr>
          <p:nvPr>
            <p:ph type="title"/>
          </p:nvPr>
        </p:nvSpPr>
        <p:spPr/>
        <p:txBody>
          <a:bodyPr/>
          <a:lstStyle/>
          <a:p>
            <a:r>
              <a:rPr lang="en-US" dirty="0"/>
              <a:t>Mapping Text to Semantic Representations </a:t>
            </a:r>
          </a:p>
        </p:txBody>
      </p:sp>
      <p:sp>
        <p:nvSpPr>
          <p:cNvPr id="3" name="Content Placeholder 2">
            <a:extLst>
              <a:ext uri="{FF2B5EF4-FFF2-40B4-BE49-F238E27FC236}">
                <a16:creationId xmlns:a16="http://schemas.microsoft.com/office/drawing/2014/main" id="{8C874CE2-1DAA-F445-A0CC-B74D67F58A97}"/>
              </a:ext>
            </a:extLst>
          </p:cNvPr>
          <p:cNvSpPr>
            <a:spLocks noGrp="1"/>
          </p:cNvSpPr>
          <p:nvPr>
            <p:ph idx="1"/>
          </p:nvPr>
        </p:nvSpPr>
        <p:spPr/>
        <p:txBody>
          <a:bodyPr/>
          <a:lstStyle/>
          <a:p>
            <a:r>
              <a:rPr lang="en-US" dirty="0"/>
              <a:t>NLP field has developed tools to extract and represent many interesting phenomena in language:</a:t>
            </a:r>
          </a:p>
          <a:p>
            <a:pPr marL="457200" lvl="1" indent="0">
              <a:buNone/>
            </a:pPr>
            <a:endParaRPr lang="en-US" dirty="0"/>
          </a:p>
          <a:p>
            <a:pPr lvl="1"/>
            <a:r>
              <a:rPr lang="en-US" b="1" dirty="0"/>
              <a:t>Example 2: </a:t>
            </a:r>
            <a:r>
              <a:rPr lang="en-US" dirty="0"/>
              <a:t>events described by prepositions</a:t>
            </a:r>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B2A46846-8173-A940-9F51-23086D727EE7}"/>
              </a:ext>
            </a:extLst>
          </p:cNvPr>
          <p:cNvSpPr>
            <a:spLocks noGrp="1"/>
          </p:cNvSpPr>
          <p:nvPr>
            <p:ph type="sldNum" sz="quarter" idx="12"/>
          </p:nvPr>
        </p:nvSpPr>
        <p:spPr/>
        <p:txBody>
          <a:bodyPr/>
          <a:lstStyle/>
          <a:p>
            <a:fld id="{2950F06C-DC55-49E8-966D-651E62CB7ADF}" type="slidenum">
              <a:rPr lang="en-US" smtClean="0"/>
              <a:pPr/>
              <a:t>27</a:t>
            </a:fld>
            <a:endParaRPr lang="en-US"/>
          </a:p>
        </p:txBody>
      </p:sp>
      <p:sp>
        <p:nvSpPr>
          <p:cNvPr id="36" name="Google Shape;835;p83">
            <a:extLst>
              <a:ext uri="{FF2B5EF4-FFF2-40B4-BE49-F238E27FC236}">
                <a16:creationId xmlns:a16="http://schemas.microsoft.com/office/drawing/2014/main" id="{2FCC7D0D-20BC-7C43-90D5-5BF774999E49}"/>
              </a:ext>
            </a:extLst>
          </p:cNvPr>
          <p:cNvSpPr/>
          <p:nvPr/>
        </p:nvSpPr>
        <p:spPr>
          <a:xfrm>
            <a:off x="1219200" y="4419600"/>
            <a:ext cx="7157245" cy="943107"/>
          </a:xfrm>
          <a:prstGeom prst="roundRect">
            <a:avLst/>
          </a:prstGeom>
          <a:solidFill>
            <a:schemeClr val="lt2"/>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algn="justLow">
              <a:lnSpc>
                <a:spcPct val="115000"/>
              </a:lnSpc>
            </a:pPr>
            <a:r>
              <a:rPr lang="en-US" b="0" i="1" dirty="0">
                <a:solidFill>
                  <a:schemeClr val="dk1"/>
                </a:solidFill>
                <a:latin typeface="+mn-lt"/>
                <a:ea typeface="Merriweather Sans" charset="0"/>
                <a:cs typeface="Merriweather Sans" charset="0"/>
              </a:rPr>
              <a:t>... Polar bea</a:t>
            </a:r>
            <a:r>
              <a:rPr lang="en-US" b="0" i="1" dirty="0">
                <a:latin typeface="+mn-lt"/>
                <a:ea typeface="Merriweather Sans" charset="0"/>
                <a:cs typeface="Merriweather Sans" charset="0"/>
              </a:rPr>
              <a:t>rs, saved from the bitter cold by their </a:t>
            </a:r>
            <a:r>
              <a:rPr lang="en-US" b="0" i="1" dirty="0">
                <a:solidFill>
                  <a:schemeClr val="dk1"/>
                </a:solidFill>
                <a:latin typeface="+mn-lt"/>
                <a:ea typeface="Merriweather Sans" charset="0"/>
                <a:cs typeface="Merriweather Sans" charset="0"/>
              </a:rPr>
              <a:t>thick fur coat</a:t>
            </a:r>
            <a:r>
              <a:rPr lang="en-US" b="0" i="1" dirty="0">
                <a:latin typeface="+mn-lt"/>
                <a:ea typeface="Merriweather Sans" charset="0"/>
                <a:cs typeface="Merriweather Sans" charset="0"/>
              </a:rPr>
              <a:t>s, </a:t>
            </a:r>
            <a:r>
              <a:rPr lang="en-US" b="0" i="1" dirty="0">
                <a:solidFill>
                  <a:schemeClr val="dk1"/>
                </a:solidFill>
                <a:latin typeface="+mn-lt"/>
                <a:ea typeface="Merriweather Sans" charset="0"/>
                <a:cs typeface="Merriweather Sans" charset="0"/>
              </a:rPr>
              <a:t>are among the animals in danger of extinction … </a:t>
            </a:r>
            <a:endParaRPr lang="en-US" b="0" i="1" dirty="0">
              <a:latin typeface="+mn-lt"/>
              <a:ea typeface="Merriweather Sans" charset="0"/>
              <a:cs typeface="Merriweather Sans" charset="0"/>
            </a:endParaRPr>
          </a:p>
        </p:txBody>
      </p:sp>
      <p:sp>
        <p:nvSpPr>
          <p:cNvPr id="12" name="Google Shape;823;p83">
            <a:extLst>
              <a:ext uri="{FF2B5EF4-FFF2-40B4-BE49-F238E27FC236}">
                <a16:creationId xmlns:a16="http://schemas.microsoft.com/office/drawing/2014/main" id="{D41D3FAF-0A36-0240-A41C-4C989B13B5B0}"/>
              </a:ext>
            </a:extLst>
          </p:cNvPr>
          <p:cNvSpPr/>
          <p:nvPr/>
        </p:nvSpPr>
        <p:spPr>
          <a:xfrm>
            <a:off x="1934392" y="3522571"/>
            <a:ext cx="2750639" cy="25901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68580" tIns="68569" rIns="68580" bIns="68569" anchor="ctr" anchorCtr="0">
            <a:noAutofit/>
          </a:bodyPr>
          <a:lstStyle/>
          <a:p>
            <a:pPr algn="ctr"/>
            <a:r>
              <a:rPr lang="en-US" sz="1500" i="1" dirty="0">
                <a:latin typeface="Merriweather Sans" charset="0"/>
                <a:ea typeface="Merriweather Sans" charset="0"/>
                <a:cs typeface="Merriweather Sans" charset="0"/>
              </a:rPr>
              <a:t>saved from the bitter cold</a:t>
            </a:r>
            <a:endParaRPr sz="1500" i="1" dirty="0"/>
          </a:p>
        </p:txBody>
      </p:sp>
      <p:sp>
        <p:nvSpPr>
          <p:cNvPr id="13" name="Google Shape;823;p83">
            <a:extLst>
              <a:ext uri="{FF2B5EF4-FFF2-40B4-BE49-F238E27FC236}">
                <a16:creationId xmlns:a16="http://schemas.microsoft.com/office/drawing/2014/main" id="{89E9077E-2D7D-6D4F-B4E6-5AF346239706}"/>
              </a:ext>
            </a:extLst>
          </p:cNvPr>
          <p:cNvSpPr/>
          <p:nvPr/>
        </p:nvSpPr>
        <p:spPr>
          <a:xfrm>
            <a:off x="4749512" y="3513889"/>
            <a:ext cx="318801" cy="275507"/>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68569" rIns="0" bIns="68569" anchor="ctr" anchorCtr="0">
            <a:noAutofit/>
          </a:bodyPr>
          <a:lstStyle/>
          <a:p>
            <a:pPr algn="ctr"/>
            <a:r>
              <a:rPr lang="en-US" i="1" dirty="0">
                <a:latin typeface="Merriweather Sans" panose="02000503060000020004" pitchFamily="2" charset="77"/>
              </a:rPr>
              <a:t>by</a:t>
            </a:r>
            <a:endParaRPr i="1" dirty="0">
              <a:latin typeface="Merriweather Sans" panose="02000503060000020004" pitchFamily="2" charset="77"/>
            </a:endParaRPr>
          </a:p>
        </p:txBody>
      </p:sp>
      <p:sp>
        <p:nvSpPr>
          <p:cNvPr id="14" name="Google Shape;823;p83">
            <a:extLst>
              <a:ext uri="{FF2B5EF4-FFF2-40B4-BE49-F238E27FC236}">
                <a16:creationId xmlns:a16="http://schemas.microsoft.com/office/drawing/2014/main" id="{5BE47C0E-044F-F145-9A6D-F37EC2DCD5FC}"/>
              </a:ext>
            </a:extLst>
          </p:cNvPr>
          <p:cNvSpPr/>
          <p:nvPr/>
        </p:nvSpPr>
        <p:spPr>
          <a:xfrm>
            <a:off x="5110969" y="3504965"/>
            <a:ext cx="2078768" cy="274634"/>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68580" tIns="68569" rIns="68580" bIns="68569" anchor="ctr" anchorCtr="0">
            <a:noAutofit/>
          </a:bodyPr>
          <a:lstStyle/>
          <a:p>
            <a:pPr algn="ctr"/>
            <a:r>
              <a:rPr lang="en-US" sz="1500" i="1" dirty="0">
                <a:latin typeface="Merriweather Sans" charset="0"/>
                <a:ea typeface="Merriweather Sans" charset="0"/>
                <a:cs typeface="Merriweather Sans" charset="0"/>
              </a:rPr>
              <a:t>their </a:t>
            </a:r>
            <a:r>
              <a:rPr lang="en-US" sz="1500" i="1" dirty="0">
                <a:solidFill>
                  <a:schemeClr val="dk1"/>
                </a:solidFill>
                <a:latin typeface="Merriweather Sans" charset="0"/>
                <a:ea typeface="Merriweather Sans" charset="0"/>
                <a:cs typeface="Merriweather Sans" charset="0"/>
              </a:rPr>
              <a:t>thick fur coat</a:t>
            </a:r>
            <a:r>
              <a:rPr lang="en-US" sz="1500" i="1" dirty="0">
                <a:latin typeface="Merriweather Sans" charset="0"/>
                <a:ea typeface="Merriweather Sans" charset="0"/>
                <a:cs typeface="Merriweather Sans" charset="0"/>
              </a:rPr>
              <a:t>s</a:t>
            </a:r>
            <a:endParaRPr sz="1500" i="1" dirty="0"/>
          </a:p>
        </p:txBody>
      </p:sp>
      <p:sp>
        <p:nvSpPr>
          <p:cNvPr id="15" name="Arc 14">
            <a:extLst>
              <a:ext uri="{FF2B5EF4-FFF2-40B4-BE49-F238E27FC236}">
                <a16:creationId xmlns:a16="http://schemas.microsoft.com/office/drawing/2014/main" id="{75A0E3CE-43A4-9840-BD95-511D74594C7C}"/>
              </a:ext>
            </a:extLst>
          </p:cNvPr>
          <p:cNvSpPr/>
          <p:nvPr/>
        </p:nvSpPr>
        <p:spPr>
          <a:xfrm>
            <a:off x="4906555" y="3163605"/>
            <a:ext cx="1231796" cy="798795"/>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34063B10-320B-D745-9623-FF358E66F884}"/>
              </a:ext>
            </a:extLst>
          </p:cNvPr>
          <p:cNvSpPr/>
          <p:nvPr/>
        </p:nvSpPr>
        <p:spPr>
          <a:xfrm flipH="1">
            <a:off x="3315786" y="3163605"/>
            <a:ext cx="1602922" cy="798795"/>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9ABEE3E0-154F-3F43-B6B6-758050F70F5C}"/>
              </a:ext>
            </a:extLst>
          </p:cNvPr>
          <p:cNvSpPr txBox="1"/>
          <p:nvPr/>
        </p:nvSpPr>
        <p:spPr>
          <a:xfrm>
            <a:off x="3795848" y="2900692"/>
            <a:ext cx="777777" cy="369332"/>
          </a:xfrm>
          <a:prstGeom prst="rect">
            <a:avLst/>
          </a:prstGeom>
          <a:noFill/>
        </p:spPr>
        <p:txBody>
          <a:bodyPr wrap="none" rtlCol="0">
            <a:spAutoFit/>
          </a:bodyPr>
          <a:lstStyle/>
          <a:p>
            <a:r>
              <a:rPr lang="en-US" dirty="0">
                <a:latin typeface="Merriweather Sans" panose="02000503060000020004" pitchFamily="2" charset="77"/>
              </a:rPr>
              <a:t>action</a:t>
            </a:r>
          </a:p>
        </p:txBody>
      </p:sp>
      <p:sp>
        <p:nvSpPr>
          <p:cNvPr id="19" name="TextBox 18">
            <a:extLst>
              <a:ext uri="{FF2B5EF4-FFF2-40B4-BE49-F238E27FC236}">
                <a16:creationId xmlns:a16="http://schemas.microsoft.com/office/drawing/2014/main" id="{82712E04-7CD1-024C-95AA-6BC1CD8A5942}"/>
              </a:ext>
            </a:extLst>
          </p:cNvPr>
          <p:cNvSpPr txBox="1"/>
          <p:nvPr/>
        </p:nvSpPr>
        <p:spPr>
          <a:xfrm>
            <a:off x="5238307" y="2872310"/>
            <a:ext cx="721864" cy="369332"/>
          </a:xfrm>
          <a:prstGeom prst="rect">
            <a:avLst/>
          </a:prstGeom>
          <a:noFill/>
        </p:spPr>
        <p:txBody>
          <a:bodyPr wrap="none" rtlCol="0">
            <a:spAutoFit/>
          </a:bodyPr>
          <a:lstStyle/>
          <a:p>
            <a:r>
              <a:rPr lang="en-US" dirty="0">
                <a:latin typeface="Merriweather Sans" panose="02000503060000020004" pitchFamily="2" charset="77"/>
              </a:rPr>
              <a:t>agent</a:t>
            </a:r>
          </a:p>
        </p:txBody>
      </p:sp>
      <p:sp>
        <p:nvSpPr>
          <p:cNvPr id="21" name="Google Shape;823;p83">
            <a:extLst>
              <a:ext uri="{FF2B5EF4-FFF2-40B4-BE49-F238E27FC236}">
                <a16:creationId xmlns:a16="http://schemas.microsoft.com/office/drawing/2014/main" id="{545C71E3-1048-8843-B011-005A4C337E8A}"/>
              </a:ext>
            </a:extLst>
          </p:cNvPr>
          <p:cNvSpPr/>
          <p:nvPr/>
        </p:nvSpPr>
        <p:spPr>
          <a:xfrm>
            <a:off x="5527728" y="4601293"/>
            <a:ext cx="263472" cy="275507"/>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68569" tIns="68569" rIns="68569" bIns="68569" anchor="ctr" anchorCtr="0">
            <a:noAutofit/>
          </a:bodyPr>
          <a:lstStyle/>
          <a:p>
            <a:endParaRPr/>
          </a:p>
        </p:txBody>
      </p:sp>
    </p:spTree>
    <p:extLst>
      <p:ext uri="{BB962C8B-B14F-4D97-AF65-F5344CB8AC3E}">
        <p14:creationId xmlns:p14="http://schemas.microsoft.com/office/powerpoint/2010/main" val="226940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p:bldP spid="19" grpId="0"/>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8610-FCB9-3740-90DB-82A1A26E5EB2}"/>
              </a:ext>
            </a:extLst>
          </p:cNvPr>
          <p:cNvSpPr>
            <a:spLocks noGrp="1"/>
          </p:cNvSpPr>
          <p:nvPr>
            <p:ph type="title"/>
          </p:nvPr>
        </p:nvSpPr>
        <p:spPr/>
        <p:txBody>
          <a:bodyPr/>
          <a:lstStyle/>
          <a:p>
            <a:r>
              <a:rPr lang="en-US" dirty="0"/>
              <a:t>Mapping Text to Semantic Representations </a:t>
            </a:r>
          </a:p>
        </p:txBody>
      </p:sp>
      <p:sp>
        <p:nvSpPr>
          <p:cNvPr id="3" name="Content Placeholder 2">
            <a:extLst>
              <a:ext uri="{FF2B5EF4-FFF2-40B4-BE49-F238E27FC236}">
                <a16:creationId xmlns:a16="http://schemas.microsoft.com/office/drawing/2014/main" id="{8C874CE2-1DAA-F445-A0CC-B74D67F58A97}"/>
              </a:ext>
            </a:extLst>
          </p:cNvPr>
          <p:cNvSpPr>
            <a:spLocks noGrp="1"/>
          </p:cNvSpPr>
          <p:nvPr>
            <p:ph idx="1"/>
          </p:nvPr>
        </p:nvSpPr>
        <p:spPr/>
        <p:txBody>
          <a:bodyPr/>
          <a:lstStyle/>
          <a:p>
            <a:r>
              <a:rPr lang="en-US" dirty="0"/>
              <a:t>NLP field has developed tools to extract and represent many interesting phenomena in language:</a:t>
            </a:r>
          </a:p>
          <a:p>
            <a:pPr marL="457200" lvl="1" indent="0">
              <a:buNone/>
            </a:pPr>
            <a:endParaRPr lang="en-US" dirty="0"/>
          </a:p>
          <a:p>
            <a:pPr lvl="1"/>
            <a:r>
              <a:rPr lang="en-US" b="1" dirty="0"/>
              <a:t>Example 3: </a:t>
            </a:r>
            <a:r>
              <a:rPr lang="en-US" dirty="0"/>
              <a:t>events described by verbs</a:t>
            </a:r>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B2A46846-8173-A940-9F51-23086D727EE7}"/>
              </a:ext>
            </a:extLst>
          </p:cNvPr>
          <p:cNvSpPr>
            <a:spLocks noGrp="1"/>
          </p:cNvSpPr>
          <p:nvPr>
            <p:ph type="sldNum" sz="quarter" idx="12"/>
          </p:nvPr>
        </p:nvSpPr>
        <p:spPr/>
        <p:txBody>
          <a:bodyPr/>
          <a:lstStyle/>
          <a:p>
            <a:fld id="{2950F06C-DC55-49E8-966D-651E62CB7ADF}" type="slidenum">
              <a:rPr lang="en-US" smtClean="0"/>
              <a:pPr/>
              <a:t>28</a:t>
            </a:fld>
            <a:endParaRPr lang="en-US"/>
          </a:p>
        </p:txBody>
      </p:sp>
      <p:sp>
        <p:nvSpPr>
          <p:cNvPr id="36" name="Google Shape;835;p83">
            <a:extLst>
              <a:ext uri="{FF2B5EF4-FFF2-40B4-BE49-F238E27FC236}">
                <a16:creationId xmlns:a16="http://schemas.microsoft.com/office/drawing/2014/main" id="{2FCC7D0D-20BC-7C43-90D5-5BF774999E49}"/>
              </a:ext>
            </a:extLst>
          </p:cNvPr>
          <p:cNvSpPr/>
          <p:nvPr/>
        </p:nvSpPr>
        <p:spPr>
          <a:xfrm>
            <a:off x="1219200" y="4419600"/>
            <a:ext cx="7157245" cy="943107"/>
          </a:xfrm>
          <a:prstGeom prst="roundRect">
            <a:avLst/>
          </a:prstGeom>
          <a:solidFill>
            <a:schemeClr val="lt2"/>
          </a:solidFill>
          <a:ln w="9525" cap="flat" cmpd="sng">
            <a:noFill/>
            <a:prstDash val="solid"/>
            <a:round/>
            <a:headEnd type="none" w="sm" len="sm"/>
            <a:tailEnd type="none" w="sm" len="sm"/>
          </a:ln>
        </p:spPr>
        <p:txBody>
          <a:bodyPr spcFirstLastPara="1" wrap="square" lIns="68569" tIns="68569" rIns="68569" bIns="68569" anchor="ctr" anchorCtr="0">
            <a:noAutofit/>
          </a:bodyPr>
          <a:lstStyle/>
          <a:p>
            <a:pPr algn="justLow">
              <a:lnSpc>
                <a:spcPct val="115000"/>
              </a:lnSpc>
            </a:pPr>
            <a:r>
              <a:rPr lang="en-US" b="0" i="1" dirty="0">
                <a:solidFill>
                  <a:schemeClr val="dk1"/>
                </a:solidFill>
                <a:latin typeface="+mn-lt"/>
                <a:ea typeface="Merriweather Sans" charset="0"/>
                <a:cs typeface="Merriweather Sans" charset="0"/>
              </a:rPr>
              <a:t>... Polar bea</a:t>
            </a:r>
            <a:r>
              <a:rPr lang="en-US" b="0" i="1" dirty="0">
                <a:latin typeface="+mn-lt"/>
                <a:ea typeface="Merriweather Sans" charset="0"/>
                <a:cs typeface="Merriweather Sans" charset="0"/>
              </a:rPr>
              <a:t>rs, saved from the bitter cold by their </a:t>
            </a:r>
            <a:r>
              <a:rPr lang="en-US" b="0" i="1" dirty="0">
                <a:solidFill>
                  <a:schemeClr val="dk1"/>
                </a:solidFill>
                <a:latin typeface="+mn-lt"/>
                <a:ea typeface="Merriweather Sans" charset="0"/>
                <a:cs typeface="Merriweather Sans" charset="0"/>
              </a:rPr>
              <a:t>thick fur coat</a:t>
            </a:r>
            <a:r>
              <a:rPr lang="en-US" b="0" i="1" dirty="0">
                <a:latin typeface="+mn-lt"/>
                <a:ea typeface="Merriweather Sans" charset="0"/>
                <a:cs typeface="Merriweather Sans" charset="0"/>
              </a:rPr>
              <a:t>s, </a:t>
            </a:r>
            <a:r>
              <a:rPr lang="en-US" b="0" i="1" dirty="0">
                <a:solidFill>
                  <a:schemeClr val="dk1"/>
                </a:solidFill>
                <a:latin typeface="+mn-lt"/>
                <a:ea typeface="Merriweather Sans" charset="0"/>
                <a:cs typeface="Merriweather Sans" charset="0"/>
              </a:rPr>
              <a:t>are among the animals in danger of extinction … </a:t>
            </a:r>
            <a:endParaRPr lang="en-US" b="0" i="1" dirty="0">
              <a:latin typeface="+mn-lt"/>
              <a:ea typeface="Merriweather Sans" charset="0"/>
              <a:cs typeface="Merriweather Sans" charset="0"/>
            </a:endParaRPr>
          </a:p>
        </p:txBody>
      </p:sp>
      <p:sp>
        <p:nvSpPr>
          <p:cNvPr id="21" name="Google Shape;823;p83">
            <a:extLst>
              <a:ext uri="{FF2B5EF4-FFF2-40B4-BE49-F238E27FC236}">
                <a16:creationId xmlns:a16="http://schemas.microsoft.com/office/drawing/2014/main" id="{545C71E3-1048-8843-B011-005A4C337E8A}"/>
              </a:ext>
            </a:extLst>
          </p:cNvPr>
          <p:cNvSpPr/>
          <p:nvPr/>
        </p:nvSpPr>
        <p:spPr>
          <a:xfrm>
            <a:off x="2851188" y="4600416"/>
            <a:ext cx="635758" cy="26926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68569" tIns="68569" rIns="68569" bIns="68569" anchor="ctr" anchorCtr="0">
            <a:noAutofit/>
          </a:bodyPr>
          <a:lstStyle/>
          <a:p>
            <a:endParaRPr/>
          </a:p>
        </p:txBody>
      </p:sp>
      <p:sp>
        <p:nvSpPr>
          <p:cNvPr id="22" name="Left Arrow Callout 21">
            <a:extLst>
              <a:ext uri="{FF2B5EF4-FFF2-40B4-BE49-F238E27FC236}">
                <a16:creationId xmlns:a16="http://schemas.microsoft.com/office/drawing/2014/main" id="{3FEAE023-AF0D-2242-8528-529B9E13FD58}"/>
              </a:ext>
            </a:extLst>
          </p:cNvPr>
          <p:cNvSpPr/>
          <p:nvPr/>
        </p:nvSpPr>
        <p:spPr>
          <a:xfrm>
            <a:off x="6967171" y="3047944"/>
            <a:ext cx="1795829" cy="422390"/>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Merriweather Sans" charset="0"/>
                <a:ea typeface="Merriweather Sans" charset="0"/>
                <a:cs typeface="Merriweather Sans" charset="0"/>
              </a:rPr>
              <a:t>live despite circumstance </a:t>
            </a:r>
          </a:p>
        </p:txBody>
      </p:sp>
      <p:grpSp>
        <p:nvGrpSpPr>
          <p:cNvPr id="23" name="Group 22">
            <a:extLst>
              <a:ext uri="{FF2B5EF4-FFF2-40B4-BE49-F238E27FC236}">
                <a16:creationId xmlns:a16="http://schemas.microsoft.com/office/drawing/2014/main" id="{C57692B8-9F95-B041-993E-E1ACF572CDB8}"/>
              </a:ext>
            </a:extLst>
          </p:cNvPr>
          <p:cNvGrpSpPr/>
          <p:nvPr/>
        </p:nvGrpSpPr>
        <p:grpSpPr>
          <a:xfrm>
            <a:off x="630126" y="5802868"/>
            <a:ext cx="3814348" cy="369332"/>
            <a:chOff x="324912" y="6283150"/>
            <a:chExt cx="5085796" cy="492443"/>
          </a:xfrm>
        </p:grpSpPr>
        <p:sp>
          <p:nvSpPr>
            <p:cNvPr id="24" name="Rectangle 23">
              <a:extLst>
                <a:ext uri="{FF2B5EF4-FFF2-40B4-BE49-F238E27FC236}">
                  <a16:creationId xmlns:a16="http://schemas.microsoft.com/office/drawing/2014/main" id="{847BCEA5-4E5C-3E42-B3AD-18A6E9B9820B}"/>
                </a:ext>
              </a:extLst>
            </p:cNvPr>
            <p:cNvSpPr/>
            <p:nvPr/>
          </p:nvSpPr>
          <p:spPr>
            <a:xfrm>
              <a:off x="324912" y="6283150"/>
              <a:ext cx="3295432" cy="492443"/>
            </a:xfrm>
            <a:prstGeom prst="rect">
              <a:avLst/>
            </a:prstGeom>
          </p:spPr>
          <p:txBody>
            <a:bodyPr wrap="none">
              <a:spAutoFit/>
            </a:bodyPr>
            <a:lstStyle/>
            <a:p>
              <a:pPr>
                <a:spcBef>
                  <a:spcPts val="0"/>
                </a:spcBef>
                <a:buSzPts val="2000"/>
              </a:pPr>
              <a:r>
                <a:rPr lang="en-US" i="1" dirty="0"/>
                <a:t>Verb Semantic Roles</a:t>
              </a:r>
            </a:p>
          </p:txBody>
        </p:sp>
        <p:sp>
          <p:nvSpPr>
            <p:cNvPr id="25" name="Rectangle 24">
              <a:extLst>
                <a:ext uri="{FF2B5EF4-FFF2-40B4-BE49-F238E27FC236}">
                  <a16:creationId xmlns:a16="http://schemas.microsoft.com/office/drawing/2014/main" id="{17ECEF66-72D7-AB47-BB4A-6F44499C5E39}"/>
                </a:ext>
              </a:extLst>
            </p:cNvPr>
            <p:cNvSpPr/>
            <p:nvPr/>
          </p:nvSpPr>
          <p:spPr>
            <a:xfrm>
              <a:off x="3437519" y="6374095"/>
              <a:ext cx="1973189" cy="323166"/>
            </a:xfrm>
            <a:prstGeom prst="rect">
              <a:avLst/>
            </a:prstGeom>
          </p:spPr>
          <p:txBody>
            <a:bodyPr wrap="none">
              <a:spAutoFit/>
            </a:bodyPr>
            <a:lstStyle/>
            <a:p>
              <a:pPr algn="ctr"/>
              <a:r>
                <a:rPr lang="en-US" sz="975" dirty="0">
                  <a:solidFill>
                    <a:schemeClr val="bg1">
                      <a:lumMod val="50000"/>
                    </a:schemeClr>
                  </a:solidFill>
                  <a:latin typeface="Merriweather Sans" charset="0"/>
                  <a:ea typeface="Merriweather Sans" charset="0"/>
                  <a:cs typeface="Merriweather Sans" charset="0"/>
                </a:rPr>
                <a:t>[</a:t>
              </a:r>
              <a:r>
                <a:rPr lang="en-US" sz="975" dirty="0" err="1">
                  <a:solidFill>
                    <a:schemeClr val="bg1">
                      <a:lumMod val="50000"/>
                    </a:schemeClr>
                  </a:solidFill>
                  <a:latin typeface="Merriweather Sans" charset="0"/>
                  <a:ea typeface="Merriweather Sans" charset="0"/>
                  <a:cs typeface="Merriweather Sans" charset="0"/>
                </a:rPr>
                <a:t>Punyakanok</a:t>
              </a:r>
              <a:r>
                <a:rPr lang="en-US" sz="975" dirty="0">
                  <a:solidFill>
                    <a:schemeClr val="bg1">
                      <a:lumMod val="50000"/>
                    </a:schemeClr>
                  </a:solidFill>
                  <a:latin typeface="Merriweather Sans" charset="0"/>
                  <a:ea typeface="Merriweather Sans" charset="0"/>
                  <a:cs typeface="Merriweather Sans" charset="0"/>
                </a:rPr>
                <a:t> et al. 2008]</a:t>
              </a:r>
            </a:p>
          </p:txBody>
        </p:sp>
      </p:grpSp>
      <p:grpSp>
        <p:nvGrpSpPr>
          <p:cNvPr id="26" name="Group 25">
            <a:extLst>
              <a:ext uri="{FF2B5EF4-FFF2-40B4-BE49-F238E27FC236}">
                <a16:creationId xmlns:a16="http://schemas.microsoft.com/office/drawing/2014/main" id="{72F2A8B1-3705-5941-B1AF-3A17A1A5E526}"/>
              </a:ext>
            </a:extLst>
          </p:cNvPr>
          <p:cNvGrpSpPr/>
          <p:nvPr/>
        </p:nvGrpSpPr>
        <p:grpSpPr>
          <a:xfrm>
            <a:off x="1600200" y="2590800"/>
            <a:ext cx="5946374" cy="2240226"/>
            <a:chOff x="1817846" y="3244019"/>
            <a:chExt cx="7928498" cy="2986968"/>
          </a:xfrm>
        </p:grpSpPr>
        <p:sp>
          <p:nvSpPr>
            <p:cNvPr id="27" name="Google Shape;823;p83">
              <a:extLst>
                <a:ext uri="{FF2B5EF4-FFF2-40B4-BE49-F238E27FC236}">
                  <a16:creationId xmlns:a16="http://schemas.microsoft.com/office/drawing/2014/main" id="{4DCD9ABB-C298-0A49-A2F6-7719C9288457}"/>
                </a:ext>
              </a:extLst>
            </p:cNvPr>
            <p:cNvSpPr/>
            <p:nvPr/>
          </p:nvSpPr>
          <p:spPr>
            <a:xfrm>
              <a:off x="1817846" y="4588546"/>
              <a:ext cx="1527699" cy="345353"/>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68580" tIns="68569" rIns="68580" bIns="68569" anchor="ctr" anchorCtr="0">
              <a:noAutofit/>
            </a:bodyPr>
            <a:lstStyle/>
            <a:p>
              <a:pPr algn="ctr"/>
              <a:r>
                <a:rPr lang="en-US" sz="1500" i="1" dirty="0">
                  <a:latin typeface="Merriweather Sans" charset="0"/>
                  <a:ea typeface="Merriweather Sans" charset="0"/>
                  <a:cs typeface="Merriweather Sans" charset="0"/>
                </a:rPr>
                <a:t>Polar bears</a:t>
              </a:r>
              <a:endParaRPr sz="1500" i="1" dirty="0"/>
            </a:p>
          </p:txBody>
        </p:sp>
        <p:sp>
          <p:nvSpPr>
            <p:cNvPr id="28" name="Google Shape;823;p83">
              <a:extLst>
                <a:ext uri="{FF2B5EF4-FFF2-40B4-BE49-F238E27FC236}">
                  <a16:creationId xmlns:a16="http://schemas.microsoft.com/office/drawing/2014/main" id="{3FCF7483-4079-0D4B-B081-AF8A5621C3F2}"/>
                </a:ext>
              </a:extLst>
            </p:cNvPr>
            <p:cNvSpPr/>
            <p:nvPr/>
          </p:nvSpPr>
          <p:spPr>
            <a:xfrm>
              <a:off x="3504607" y="4576971"/>
              <a:ext cx="958537" cy="396540"/>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68569" rIns="0" bIns="68569" anchor="ctr" anchorCtr="0">
              <a:noAutofit/>
            </a:bodyPr>
            <a:lstStyle/>
            <a:p>
              <a:pPr algn="ctr"/>
              <a:r>
                <a:rPr lang="en-US" sz="1500" i="1" dirty="0">
                  <a:latin typeface="Merriweather Sans" panose="02000503060000020004" pitchFamily="2" charset="77"/>
                </a:rPr>
                <a:t>saved</a:t>
              </a:r>
              <a:endParaRPr sz="1500" i="1" dirty="0">
                <a:latin typeface="Merriweather Sans" panose="02000503060000020004" pitchFamily="2" charset="77"/>
              </a:endParaRPr>
            </a:p>
          </p:txBody>
        </p:sp>
        <p:sp>
          <p:nvSpPr>
            <p:cNvPr id="29" name="Google Shape;823;p83">
              <a:extLst>
                <a:ext uri="{FF2B5EF4-FFF2-40B4-BE49-F238E27FC236}">
                  <a16:creationId xmlns:a16="http://schemas.microsoft.com/office/drawing/2014/main" id="{B4CD6448-3295-C049-B8E9-061A7BB2BCCA}"/>
                </a:ext>
              </a:extLst>
            </p:cNvPr>
            <p:cNvSpPr/>
            <p:nvPr/>
          </p:nvSpPr>
          <p:spPr>
            <a:xfrm>
              <a:off x="4539010" y="4565072"/>
              <a:ext cx="2505919" cy="35966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68580" tIns="68569" rIns="68580" bIns="68569" anchor="ctr" anchorCtr="0">
              <a:noAutofit/>
            </a:bodyPr>
            <a:lstStyle/>
            <a:p>
              <a:pPr algn="ctr"/>
              <a:r>
                <a:rPr lang="en-US" sz="1500" i="1" dirty="0">
                  <a:latin typeface="Merriweather Sans" panose="02000503060000020004" pitchFamily="2" charset="77"/>
                </a:rPr>
                <a:t>from the bitter cold</a:t>
              </a:r>
              <a:endParaRPr sz="1500" i="1" dirty="0">
                <a:latin typeface="Merriweather Sans" panose="02000503060000020004" pitchFamily="2" charset="77"/>
              </a:endParaRPr>
            </a:p>
          </p:txBody>
        </p:sp>
        <p:sp>
          <p:nvSpPr>
            <p:cNvPr id="30" name="Arc 29">
              <a:extLst>
                <a:ext uri="{FF2B5EF4-FFF2-40B4-BE49-F238E27FC236}">
                  <a16:creationId xmlns:a16="http://schemas.microsoft.com/office/drawing/2014/main" id="{98EDFF5E-EEC5-CA45-9501-2D45D0210563}"/>
                </a:ext>
              </a:extLst>
            </p:cNvPr>
            <p:cNvSpPr/>
            <p:nvPr/>
          </p:nvSpPr>
          <p:spPr>
            <a:xfrm>
              <a:off x="3967817" y="4109925"/>
              <a:ext cx="1642394"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A9818986-EB57-1F4B-9AD3-67CCE9215BAF}"/>
                </a:ext>
              </a:extLst>
            </p:cNvPr>
            <p:cNvSpPr/>
            <p:nvPr/>
          </p:nvSpPr>
          <p:spPr>
            <a:xfrm flipH="1">
              <a:off x="2380671" y="4109925"/>
              <a:ext cx="1603347"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9394B141-0443-5E45-980D-503CE45A6120}"/>
                </a:ext>
              </a:extLst>
            </p:cNvPr>
            <p:cNvSpPr txBox="1"/>
            <p:nvPr/>
          </p:nvSpPr>
          <p:spPr>
            <a:xfrm>
              <a:off x="2102111" y="5036658"/>
              <a:ext cx="938633" cy="369332"/>
            </a:xfrm>
            <a:prstGeom prst="rect">
              <a:avLst/>
            </a:prstGeom>
            <a:noFill/>
          </p:spPr>
          <p:txBody>
            <a:bodyPr wrap="none" rtlCol="0">
              <a:spAutoFit/>
            </a:bodyPr>
            <a:lstStyle/>
            <a:p>
              <a:r>
                <a:rPr lang="en-US" sz="1200" dirty="0">
                  <a:latin typeface="Merriweather Sans" panose="02000503060000020004" pitchFamily="2" charset="77"/>
                </a:rPr>
                <a:t>survivor</a:t>
              </a:r>
              <a:endParaRPr lang="en-US" dirty="0">
                <a:latin typeface="Merriweather Sans" panose="02000503060000020004" pitchFamily="2" charset="77"/>
              </a:endParaRPr>
            </a:p>
          </p:txBody>
        </p:sp>
        <p:sp>
          <p:nvSpPr>
            <p:cNvPr id="33" name="TextBox 32">
              <a:extLst>
                <a:ext uri="{FF2B5EF4-FFF2-40B4-BE49-F238E27FC236}">
                  <a16:creationId xmlns:a16="http://schemas.microsoft.com/office/drawing/2014/main" id="{D2A787BA-AD48-3B40-94D5-A82701BEABBB}"/>
                </a:ext>
              </a:extLst>
            </p:cNvPr>
            <p:cNvSpPr txBox="1"/>
            <p:nvPr/>
          </p:nvSpPr>
          <p:spPr>
            <a:xfrm>
              <a:off x="4492110" y="5018318"/>
              <a:ext cx="2072791" cy="369332"/>
            </a:xfrm>
            <a:prstGeom prst="rect">
              <a:avLst/>
            </a:prstGeom>
            <a:noFill/>
          </p:spPr>
          <p:txBody>
            <a:bodyPr wrap="none" rtlCol="0">
              <a:spAutoFit/>
            </a:bodyPr>
            <a:lstStyle/>
            <a:p>
              <a:r>
                <a:rPr lang="en-US" sz="1200" dirty="0">
                  <a:latin typeface="Merriweather Sans" panose="02000503060000020004" pitchFamily="2" charset="77"/>
                </a:rPr>
                <a:t>adverse circumstance</a:t>
              </a:r>
            </a:p>
          </p:txBody>
        </p:sp>
        <p:sp>
          <p:nvSpPr>
            <p:cNvPr id="34" name="Google Shape;823;p83">
              <a:extLst>
                <a:ext uri="{FF2B5EF4-FFF2-40B4-BE49-F238E27FC236}">
                  <a16:creationId xmlns:a16="http://schemas.microsoft.com/office/drawing/2014/main" id="{0B758BDD-1451-C74C-A4D9-D8B8F88EA077}"/>
                </a:ext>
              </a:extLst>
            </p:cNvPr>
            <p:cNvSpPr/>
            <p:nvPr/>
          </p:nvSpPr>
          <p:spPr>
            <a:xfrm>
              <a:off x="7120008" y="4558562"/>
              <a:ext cx="2626336" cy="366179"/>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68580" tIns="68569" rIns="68580" bIns="68569" anchor="ctr" anchorCtr="0">
              <a:noAutofit/>
            </a:bodyPr>
            <a:lstStyle/>
            <a:p>
              <a:pPr algn="ctr"/>
              <a:r>
                <a:rPr lang="en-US" sz="1500" i="1" dirty="0">
                  <a:latin typeface="Merriweather Sans" panose="02000503060000020004" pitchFamily="2" charset="77"/>
                </a:rPr>
                <a:t>by their thick fur coats</a:t>
              </a:r>
              <a:endParaRPr sz="1500" i="1" dirty="0">
                <a:latin typeface="Merriweather Sans" panose="02000503060000020004" pitchFamily="2" charset="77"/>
              </a:endParaRPr>
            </a:p>
          </p:txBody>
        </p:sp>
        <p:sp>
          <p:nvSpPr>
            <p:cNvPr id="35" name="Arc 34">
              <a:extLst>
                <a:ext uri="{FF2B5EF4-FFF2-40B4-BE49-F238E27FC236}">
                  <a16:creationId xmlns:a16="http://schemas.microsoft.com/office/drawing/2014/main" id="{E9C1324A-ACB2-EF4E-A4D2-0CCA5926C4C7}"/>
                </a:ext>
              </a:extLst>
            </p:cNvPr>
            <p:cNvSpPr/>
            <p:nvPr/>
          </p:nvSpPr>
          <p:spPr>
            <a:xfrm>
              <a:off x="3957999" y="3244019"/>
              <a:ext cx="4263048" cy="2986968"/>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8002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C9EF-60F3-3D42-AD6A-70A8DDBCECB8}"/>
              </a:ext>
            </a:extLst>
          </p:cNvPr>
          <p:cNvSpPr>
            <a:spLocks noGrp="1"/>
          </p:cNvSpPr>
          <p:nvPr>
            <p:ph type="title"/>
          </p:nvPr>
        </p:nvSpPr>
        <p:spPr/>
        <p:txBody>
          <a:bodyPr/>
          <a:lstStyle/>
          <a:p>
            <a:r>
              <a:rPr lang="en-US" dirty="0"/>
              <a:t>Inference Solvers, Beyond Tables</a:t>
            </a:r>
          </a:p>
        </p:txBody>
      </p:sp>
      <p:sp>
        <p:nvSpPr>
          <p:cNvPr id="3" name="Content Placeholder 2">
            <a:extLst>
              <a:ext uri="{FF2B5EF4-FFF2-40B4-BE49-F238E27FC236}">
                <a16:creationId xmlns:a16="http://schemas.microsoft.com/office/drawing/2014/main" id="{DA99FD52-2E7F-9A4C-9EB3-8F417CEE196C}"/>
              </a:ext>
            </a:extLst>
          </p:cNvPr>
          <p:cNvSpPr>
            <a:spLocks noGrp="1"/>
          </p:cNvSpPr>
          <p:nvPr>
            <p:ph idx="1"/>
          </p:nvPr>
        </p:nvSpPr>
        <p:spPr/>
        <p:txBody>
          <a:bodyPr/>
          <a:lstStyle/>
          <a:p>
            <a:r>
              <a:rPr lang="en-US" sz="2000" dirty="0"/>
              <a:t>Extend model to consume various semantic representations. </a:t>
            </a:r>
          </a:p>
          <a:p>
            <a:pPr lvl="1"/>
            <a:r>
              <a:rPr lang="en-US" sz="1800" i="1" dirty="0"/>
              <a:t>Trickier than it appears:</a:t>
            </a:r>
            <a:r>
              <a:rPr lang="en-US" sz="1800" dirty="0"/>
              <a:t>  Can no longer rely on tables as</a:t>
            </a:r>
            <a:br>
              <a:rPr lang="en-US" sz="1800" dirty="0"/>
            </a:br>
            <a:r>
              <a:rPr lang="en-US" sz="1800" dirty="0"/>
              <a:t>a coherent collection of domain-relevant pieces of knowledge</a:t>
            </a:r>
          </a:p>
          <a:p>
            <a:pPr lvl="1"/>
            <a:r>
              <a:rPr lang="en-US" sz="1800" dirty="0"/>
              <a:t>Must revisit tuple selection, chaining, </a:t>
            </a:r>
            <a:r>
              <a:rPr lang="is-IS" sz="1800" dirty="0"/>
              <a:t>…</a:t>
            </a:r>
            <a:endParaRPr lang="en-US" sz="1800" dirty="0"/>
          </a:p>
          <a:p>
            <a:endParaRPr lang="en-US" dirty="0"/>
          </a:p>
        </p:txBody>
      </p:sp>
      <p:sp>
        <p:nvSpPr>
          <p:cNvPr id="4" name="Slide Number Placeholder 3">
            <a:extLst>
              <a:ext uri="{FF2B5EF4-FFF2-40B4-BE49-F238E27FC236}">
                <a16:creationId xmlns:a16="http://schemas.microsoft.com/office/drawing/2014/main" id="{6E86E4B4-E42D-1040-AEF5-97460274FEBF}"/>
              </a:ext>
            </a:extLst>
          </p:cNvPr>
          <p:cNvSpPr>
            <a:spLocks noGrp="1"/>
          </p:cNvSpPr>
          <p:nvPr>
            <p:ph type="sldNum" sz="quarter" idx="12"/>
          </p:nvPr>
        </p:nvSpPr>
        <p:spPr/>
        <p:txBody>
          <a:bodyPr/>
          <a:lstStyle/>
          <a:p>
            <a:fld id="{2950F06C-DC55-49E8-966D-651E62CB7ADF}" type="slidenum">
              <a:rPr lang="en-US" smtClean="0"/>
              <a:pPr/>
              <a:t>29</a:t>
            </a:fld>
            <a:endParaRPr lang="en-US"/>
          </a:p>
        </p:txBody>
      </p:sp>
      <p:sp>
        <p:nvSpPr>
          <p:cNvPr id="17" name="Rectangle 16">
            <a:extLst>
              <a:ext uri="{FF2B5EF4-FFF2-40B4-BE49-F238E27FC236}">
                <a16:creationId xmlns:a16="http://schemas.microsoft.com/office/drawing/2014/main" id="{47135C54-391E-C143-BBB4-9B84014B9FD4}"/>
              </a:ext>
            </a:extLst>
          </p:cNvPr>
          <p:cNvSpPr/>
          <p:nvPr/>
        </p:nvSpPr>
        <p:spPr>
          <a:xfrm>
            <a:off x="228600" y="3048000"/>
            <a:ext cx="8763000" cy="3200400"/>
          </a:xfrm>
          <a:prstGeom prst="rect">
            <a:avLst/>
          </a:prstGeom>
          <a:solidFill>
            <a:schemeClr val="accent1">
              <a:lumMod val="20000"/>
              <a:lumOff val="80000"/>
            </a:schemeClr>
          </a:solidFill>
          <a:ln>
            <a:noFill/>
          </a:ln>
        </p:spPr>
        <p:txBody>
          <a:bodyPr rtlCol="0" anchor="ctr"/>
          <a:lstStyle/>
          <a:p>
            <a:pPr algn="ctr"/>
            <a:endParaRPr lang="en-US" dirty="0"/>
          </a:p>
        </p:txBody>
      </p:sp>
      <p:sp>
        <p:nvSpPr>
          <p:cNvPr id="18" name="Rectangle 17">
            <a:extLst>
              <a:ext uri="{FF2B5EF4-FFF2-40B4-BE49-F238E27FC236}">
                <a16:creationId xmlns:a16="http://schemas.microsoft.com/office/drawing/2014/main" id="{957E62F3-ABB2-CB49-BA35-287EFB40FC17}"/>
              </a:ext>
            </a:extLst>
          </p:cNvPr>
          <p:cNvSpPr/>
          <p:nvPr/>
        </p:nvSpPr>
        <p:spPr>
          <a:xfrm>
            <a:off x="4419600" y="3301424"/>
            <a:ext cx="1600200" cy="965776"/>
          </a:xfrm>
          <a:prstGeom prst="rect">
            <a:avLst/>
          </a:prstGeom>
          <a:solidFill>
            <a:schemeClr val="accent1"/>
          </a:solidFill>
          <a:ln>
            <a:solidFill>
              <a:schemeClr val="tx2"/>
            </a:solidFill>
          </a:ln>
        </p:spPr>
        <p:txBody>
          <a:bodyPr rtlCol="0" anchor="ctr"/>
          <a:lstStyle/>
          <a:p>
            <a:pPr algn="ctr"/>
            <a:r>
              <a:rPr lang="en-US" dirty="0">
                <a:solidFill>
                  <a:schemeClr val="bg1"/>
                </a:solidFill>
              </a:rPr>
              <a:t>ILP model builder</a:t>
            </a:r>
          </a:p>
        </p:txBody>
      </p:sp>
      <p:sp>
        <p:nvSpPr>
          <p:cNvPr id="19" name="Down Arrow 18">
            <a:extLst>
              <a:ext uri="{FF2B5EF4-FFF2-40B4-BE49-F238E27FC236}">
                <a16:creationId xmlns:a16="http://schemas.microsoft.com/office/drawing/2014/main" id="{1D9B8C97-C4E8-134B-AB6E-598B397A5330}"/>
              </a:ext>
            </a:extLst>
          </p:cNvPr>
          <p:cNvSpPr/>
          <p:nvPr/>
        </p:nvSpPr>
        <p:spPr>
          <a:xfrm rot="16200000">
            <a:off x="3733801" y="3352799"/>
            <a:ext cx="228600" cy="1143002"/>
          </a:xfrm>
          <a:prstGeom prst="downArrow">
            <a:avLst/>
          </a:prstGeom>
          <a:solidFill>
            <a:schemeClr val="accent1"/>
          </a:solidFill>
          <a:ln>
            <a:noFill/>
          </a:ln>
        </p:spPr>
        <p:txBody>
          <a:bodyPr rtlCol="0" anchor="ctr"/>
          <a:lstStyle/>
          <a:p>
            <a:pPr algn="ctr"/>
            <a:endParaRPr lang="en-US"/>
          </a:p>
        </p:txBody>
      </p:sp>
      <p:sp>
        <p:nvSpPr>
          <p:cNvPr id="20" name="Can 19">
            <a:extLst>
              <a:ext uri="{FF2B5EF4-FFF2-40B4-BE49-F238E27FC236}">
                <a16:creationId xmlns:a16="http://schemas.microsoft.com/office/drawing/2014/main" id="{6BA3E27D-7B01-8D47-A912-EC9DE50955FD}"/>
              </a:ext>
            </a:extLst>
          </p:cNvPr>
          <p:cNvSpPr/>
          <p:nvPr/>
        </p:nvSpPr>
        <p:spPr>
          <a:xfrm>
            <a:off x="3156255" y="4876800"/>
            <a:ext cx="399745" cy="685800"/>
          </a:xfrm>
          <a:prstGeom prst="can">
            <a:avLst/>
          </a:prstGeom>
          <a:solidFill>
            <a:schemeClr val="accent1"/>
          </a:solidFill>
          <a:ln>
            <a:noFill/>
          </a:ln>
        </p:spPr>
        <p:txBody>
          <a:bodyPr rtlCol="0" anchor="ctr"/>
          <a:lstStyle/>
          <a:p>
            <a:pPr algn="ctr"/>
            <a:endParaRPr lang="en-US"/>
          </a:p>
        </p:txBody>
      </p:sp>
      <p:sp>
        <p:nvSpPr>
          <p:cNvPr id="21" name="TextBox 20">
            <a:extLst>
              <a:ext uri="{FF2B5EF4-FFF2-40B4-BE49-F238E27FC236}">
                <a16:creationId xmlns:a16="http://schemas.microsoft.com/office/drawing/2014/main" id="{401F68D6-A38F-D541-B72B-EEAB54829D09}"/>
              </a:ext>
            </a:extLst>
          </p:cNvPr>
          <p:cNvSpPr txBox="1"/>
          <p:nvPr/>
        </p:nvSpPr>
        <p:spPr>
          <a:xfrm>
            <a:off x="1397059" y="3048000"/>
            <a:ext cx="1879541" cy="584776"/>
          </a:xfrm>
          <a:prstGeom prst="rect">
            <a:avLst/>
          </a:prstGeom>
          <a:noFill/>
        </p:spPr>
        <p:txBody>
          <a:bodyPr wrap="none" rtlCol="0">
            <a:spAutoFit/>
          </a:bodyPr>
          <a:lstStyle/>
          <a:p>
            <a:pPr algn="ctr"/>
            <a:r>
              <a:rPr lang="en-US" sz="1600" dirty="0"/>
              <a:t>Question Q with</a:t>
            </a:r>
            <a:br>
              <a:rPr lang="en-US" sz="1600" dirty="0"/>
            </a:br>
            <a:r>
              <a:rPr lang="en-US" sz="1600" dirty="0"/>
              <a:t>answer options A</a:t>
            </a:r>
          </a:p>
        </p:txBody>
      </p:sp>
      <p:sp>
        <p:nvSpPr>
          <p:cNvPr id="22" name="TextBox 21">
            <a:extLst>
              <a:ext uri="{FF2B5EF4-FFF2-40B4-BE49-F238E27FC236}">
                <a16:creationId xmlns:a16="http://schemas.microsoft.com/office/drawing/2014/main" id="{A69A5295-3ED1-D648-A030-F9B5B0D53945}"/>
              </a:ext>
            </a:extLst>
          </p:cNvPr>
          <p:cNvSpPr txBox="1"/>
          <p:nvPr/>
        </p:nvSpPr>
        <p:spPr>
          <a:xfrm>
            <a:off x="2946400" y="5638800"/>
            <a:ext cx="819455" cy="338554"/>
          </a:xfrm>
          <a:prstGeom prst="rect">
            <a:avLst/>
          </a:prstGeom>
          <a:noFill/>
        </p:spPr>
        <p:txBody>
          <a:bodyPr wrap="none" rtlCol="0">
            <a:spAutoFit/>
          </a:bodyPr>
          <a:lstStyle/>
          <a:p>
            <a:pPr algn="ctr"/>
            <a:r>
              <a:rPr lang="en-US" sz="1600" dirty="0"/>
              <a:t>Tables</a:t>
            </a:r>
          </a:p>
        </p:txBody>
      </p:sp>
      <p:sp>
        <p:nvSpPr>
          <p:cNvPr id="23" name="Rectangle 22">
            <a:extLst>
              <a:ext uri="{FF2B5EF4-FFF2-40B4-BE49-F238E27FC236}">
                <a16:creationId xmlns:a16="http://schemas.microsoft.com/office/drawing/2014/main" id="{B47BECAA-CEFC-DE44-B907-2C9C3131EF44}"/>
              </a:ext>
            </a:extLst>
          </p:cNvPr>
          <p:cNvSpPr/>
          <p:nvPr/>
        </p:nvSpPr>
        <p:spPr>
          <a:xfrm>
            <a:off x="6629400" y="3352800"/>
            <a:ext cx="990600" cy="914400"/>
          </a:xfrm>
          <a:prstGeom prst="rect">
            <a:avLst/>
          </a:prstGeom>
          <a:solidFill>
            <a:schemeClr val="bg1">
              <a:lumMod val="50000"/>
            </a:schemeClr>
          </a:solidFill>
          <a:ln>
            <a:noFill/>
          </a:ln>
        </p:spPr>
        <p:txBody>
          <a:bodyPr rtlCol="0" anchor="ctr"/>
          <a:lstStyle/>
          <a:p>
            <a:pPr algn="ctr"/>
            <a:r>
              <a:rPr lang="en-US" b="0" dirty="0">
                <a:solidFill>
                  <a:schemeClr val="bg1"/>
                </a:solidFill>
              </a:rPr>
              <a:t>ILP</a:t>
            </a:r>
            <a:br>
              <a:rPr lang="en-US" b="0" dirty="0">
                <a:solidFill>
                  <a:schemeClr val="bg1"/>
                </a:solidFill>
              </a:rPr>
            </a:br>
            <a:r>
              <a:rPr lang="en-US" b="0" dirty="0">
                <a:solidFill>
                  <a:schemeClr val="bg1"/>
                </a:solidFill>
              </a:rPr>
              <a:t>engine</a:t>
            </a:r>
          </a:p>
        </p:txBody>
      </p:sp>
      <p:sp>
        <p:nvSpPr>
          <p:cNvPr id="24" name="Down Arrow 23">
            <a:extLst>
              <a:ext uri="{FF2B5EF4-FFF2-40B4-BE49-F238E27FC236}">
                <a16:creationId xmlns:a16="http://schemas.microsoft.com/office/drawing/2014/main" id="{57F7F41D-EC8A-7249-B182-E3E8AF9D4AA7}"/>
              </a:ext>
            </a:extLst>
          </p:cNvPr>
          <p:cNvSpPr/>
          <p:nvPr/>
        </p:nvSpPr>
        <p:spPr>
          <a:xfrm rot="16200000">
            <a:off x="6172200" y="3505200"/>
            <a:ext cx="228600" cy="685800"/>
          </a:xfrm>
          <a:prstGeom prst="downArrow">
            <a:avLst/>
          </a:prstGeom>
          <a:solidFill>
            <a:schemeClr val="accent1"/>
          </a:solidFill>
          <a:ln>
            <a:noFill/>
          </a:ln>
        </p:spPr>
        <p:txBody>
          <a:bodyPr rtlCol="0" anchor="ctr"/>
          <a:lstStyle/>
          <a:p>
            <a:pPr algn="ctr"/>
            <a:endParaRPr lang="en-US"/>
          </a:p>
        </p:txBody>
      </p:sp>
      <p:sp>
        <p:nvSpPr>
          <p:cNvPr id="25" name="Down Arrow 24">
            <a:extLst>
              <a:ext uri="{FF2B5EF4-FFF2-40B4-BE49-F238E27FC236}">
                <a16:creationId xmlns:a16="http://schemas.microsoft.com/office/drawing/2014/main" id="{3110EEC2-8EBC-684D-8FE3-EF075E74D65B}"/>
              </a:ext>
            </a:extLst>
          </p:cNvPr>
          <p:cNvSpPr/>
          <p:nvPr/>
        </p:nvSpPr>
        <p:spPr>
          <a:xfrm>
            <a:off x="8017934" y="3750728"/>
            <a:ext cx="287866" cy="973672"/>
          </a:xfrm>
          <a:prstGeom prst="downArrow">
            <a:avLst/>
          </a:prstGeom>
          <a:solidFill>
            <a:srgbClr val="7F7F7F"/>
          </a:solidFill>
          <a:ln>
            <a:noFill/>
          </a:ln>
        </p:spPr>
        <p:txBody>
          <a:bodyPr rtlCol="0" anchor="ctr"/>
          <a:lstStyle/>
          <a:p>
            <a:pPr algn="ctr"/>
            <a:endParaRPr lang="en-US"/>
          </a:p>
        </p:txBody>
      </p:sp>
      <p:sp>
        <p:nvSpPr>
          <p:cNvPr id="26" name="Down Arrow 25">
            <a:extLst>
              <a:ext uri="{FF2B5EF4-FFF2-40B4-BE49-F238E27FC236}">
                <a16:creationId xmlns:a16="http://schemas.microsoft.com/office/drawing/2014/main" id="{549CD132-61A1-0F4B-9AFA-318278FE0D47}"/>
              </a:ext>
            </a:extLst>
          </p:cNvPr>
          <p:cNvSpPr/>
          <p:nvPr/>
        </p:nvSpPr>
        <p:spPr>
          <a:xfrm rot="16200000">
            <a:off x="3733800" y="2895601"/>
            <a:ext cx="228600" cy="1143000"/>
          </a:xfrm>
          <a:prstGeom prst="downArrow">
            <a:avLst/>
          </a:prstGeom>
          <a:solidFill>
            <a:schemeClr val="accent1"/>
          </a:solidFill>
          <a:ln>
            <a:noFill/>
          </a:ln>
        </p:spPr>
        <p:txBody>
          <a:bodyPr rtlCol="0" anchor="ctr"/>
          <a:lstStyle/>
          <a:p>
            <a:pPr algn="ctr"/>
            <a:endParaRPr lang="en-US"/>
          </a:p>
        </p:txBody>
      </p:sp>
      <p:sp>
        <p:nvSpPr>
          <p:cNvPr id="27" name="TextBox 26">
            <a:extLst>
              <a:ext uri="{FF2B5EF4-FFF2-40B4-BE49-F238E27FC236}">
                <a16:creationId xmlns:a16="http://schemas.microsoft.com/office/drawing/2014/main" id="{9A5F2C4E-6976-B64E-A8C7-B3EC34B4F9C3}"/>
              </a:ext>
            </a:extLst>
          </p:cNvPr>
          <p:cNvSpPr txBox="1"/>
          <p:nvPr/>
        </p:nvSpPr>
        <p:spPr>
          <a:xfrm>
            <a:off x="7398235" y="4724400"/>
            <a:ext cx="1593365" cy="830997"/>
          </a:xfrm>
          <a:prstGeom prst="rect">
            <a:avLst/>
          </a:prstGeom>
          <a:noFill/>
        </p:spPr>
        <p:txBody>
          <a:bodyPr wrap="none" rtlCol="0">
            <a:spAutoFit/>
          </a:bodyPr>
          <a:lstStyle/>
          <a:p>
            <a:pPr algn="ctr"/>
            <a:r>
              <a:rPr lang="en-US" sz="1600" dirty="0" err="1"/>
              <a:t>a</a:t>
            </a:r>
            <a:r>
              <a:rPr lang="en-US" sz="1600" baseline="-25000" dirty="0" err="1"/>
              <a:t>i</a:t>
            </a:r>
            <a:r>
              <a:rPr lang="en-US" sz="1600" dirty="0"/>
              <a:t> </a:t>
            </a:r>
            <a:r>
              <a:rPr lang="en-US" sz="1600" dirty="0">
                <a:sym typeface="Symbol"/>
              </a:rPr>
              <a:t></a:t>
            </a:r>
            <a:r>
              <a:rPr lang="en-US" sz="1600" dirty="0"/>
              <a:t> A with</a:t>
            </a:r>
            <a:br>
              <a:rPr lang="en-US" sz="1600" dirty="0"/>
            </a:br>
            <a:r>
              <a:rPr lang="en-US" sz="1600" dirty="0">
                <a:solidFill>
                  <a:srgbClr val="008000"/>
                </a:solidFill>
              </a:rPr>
              <a:t>score +</a:t>
            </a:r>
          </a:p>
          <a:p>
            <a:pPr algn="ctr"/>
            <a:r>
              <a:rPr lang="en-US" sz="1600" i="1" dirty="0">
                <a:solidFill>
                  <a:srgbClr val="008000"/>
                </a:solidFill>
              </a:rPr>
              <a:t>support graph</a:t>
            </a:r>
            <a:endParaRPr lang="en-US" sz="1600" dirty="0">
              <a:solidFill>
                <a:srgbClr val="008000"/>
              </a:solidFill>
            </a:endParaRPr>
          </a:p>
        </p:txBody>
      </p:sp>
      <p:sp>
        <p:nvSpPr>
          <p:cNvPr id="29" name="Down Arrow 28">
            <a:extLst>
              <a:ext uri="{FF2B5EF4-FFF2-40B4-BE49-F238E27FC236}">
                <a16:creationId xmlns:a16="http://schemas.microsoft.com/office/drawing/2014/main" id="{40309DF8-DBF6-A445-9313-0E315A0E003F}"/>
              </a:ext>
            </a:extLst>
          </p:cNvPr>
          <p:cNvSpPr/>
          <p:nvPr/>
        </p:nvSpPr>
        <p:spPr>
          <a:xfrm rot="10800000">
            <a:off x="5105400" y="4267200"/>
            <a:ext cx="228600" cy="381000"/>
          </a:xfrm>
          <a:prstGeom prst="downArrow">
            <a:avLst/>
          </a:prstGeom>
          <a:solidFill>
            <a:srgbClr val="7F7F7F"/>
          </a:solidFill>
          <a:ln>
            <a:noFill/>
          </a:ln>
        </p:spPr>
        <p:txBody>
          <a:bodyPr rtlCol="0" anchor="ctr"/>
          <a:lstStyle/>
          <a:p>
            <a:pPr algn="ctr"/>
            <a:endParaRPr lang="en-US"/>
          </a:p>
        </p:txBody>
      </p:sp>
      <p:sp>
        <p:nvSpPr>
          <p:cNvPr id="30" name="Rectangle 29">
            <a:extLst>
              <a:ext uri="{FF2B5EF4-FFF2-40B4-BE49-F238E27FC236}">
                <a16:creationId xmlns:a16="http://schemas.microsoft.com/office/drawing/2014/main" id="{29127259-2ED2-9847-BD1C-F86F961B5401}"/>
              </a:ext>
            </a:extLst>
          </p:cNvPr>
          <p:cNvSpPr/>
          <p:nvPr/>
        </p:nvSpPr>
        <p:spPr>
          <a:xfrm>
            <a:off x="4536924" y="4648200"/>
            <a:ext cx="1371600" cy="685800"/>
          </a:xfrm>
          <a:prstGeom prst="rect">
            <a:avLst/>
          </a:prstGeom>
          <a:solidFill>
            <a:schemeClr val="bg1">
              <a:lumMod val="50000"/>
            </a:schemeClr>
          </a:solidFill>
          <a:ln>
            <a:noFill/>
          </a:ln>
        </p:spPr>
        <p:txBody>
          <a:bodyPr rtlCol="0" anchor="ctr"/>
          <a:lstStyle/>
          <a:p>
            <a:pPr algn="ctr"/>
            <a:r>
              <a:rPr lang="en-US" b="0" dirty="0">
                <a:solidFill>
                  <a:schemeClr val="bg1"/>
                </a:solidFill>
              </a:rPr>
              <a:t>Lexical “similarity”</a:t>
            </a:r>
          </a:p>
        </p:txBody>
      </p:sp>
      <p:sp>
        <p:nvSpPr>
          <p:cNvPr id="31" name="Rectangle 30">
            <a:extLst>
              <a:ext uri="{FF2B5EF4-FFF2-40B4-BE49-F238E27FC236}">
                <a16:creationId xmlns:a16="http://schemas.microsoft.com/office/drawing/2014/main" id="{F667F0EE-7C56-2849-9200-F8CD54DDCA7A}"/>
              </a:ext>
            </a:extLst>
          </p:cNvPr>
          <p:cNvSpPr/>
          <p:nvPr/>
        </p:nvSpPr>
        <p:spPr>
          <a:xfrm rot="16200000">
            <a:off x="7775223" y="3429000"/>
            <a:ext cx="152401" cy="762002"/>
          </a:xfrm>
          <a:prstGeom prst="rect">
            <a:avLst/>
          </a:prstGeom>
          <a:solidFill>
            <a:srgbClr val="7F7F7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Box 31">
            <a:extLst>
              <a:ext uri="{FF2B5EF4-FFF2-40B4-BE49-F238E27FC236}">
                <a16:creationId xmlns:a16="http://schemas.microsoft.com/office/drawing/2014/main" id="{F59B4479-AB40-434E-A8F7-7CA668DE1627}"/>
              </a:ext>
            </a:extLst>
          </p:cNvPr>
          <p:cNvSpPr txBox="1"/>
          <p:nvPr/>
        </p:nvSpPr>
        <p:spPr>
          <a:xfrm>
            <a:off x="4607076" y="5334000"/>
            <a:ext cx="1336524" cy="584776"/>
          </a:xfrm>
          <a:prstGeom prst="rect">
            <a:avLst/>
          </a:prstGeom>
          <a:noFill/>
        </p:spPr>
        <p:txBody>
          <a:bodyPr wrap="none" rtlCol="0">
            <a:spAutoFit/>
          </a:bodyPr>
          <a:lstStyle/>
          <a:p>
            <a:pPr algn="ctr"/>
            <a:r>
              <a:rPr lang="en-US" sz="1600" b="0" dirty="0"/>
              <a:t>for words &amp;</a:t>
            </a:r>
            <a:br>
              <a:rPr lang="en-US" sz="1600" b="0" dirty="0"/>
            </a:br>
            <a:r>
              <a:rPr lang="en-US" sz="1600" b="0" dirty="0"/>
              <a:t>short-phrase</a:t>
            </a:r>
          </a:p>
        </p:txBody>
      </p:sp>
      <p:sp>
        <p:nvSpPr>
          <p:cNvPr id="35" name="Rectangle 34">
            <a:extLst>
              <a:ext uri="{FF2B5EF4-FFF2-40B4-BE49-F238E27FC236}">
                <a16:creationId xmlns:a16="http://schemas.microsoft.com/office/drawing/2014/main" id="{18534042-67F8-A54A-8831-0E3FBD09279A}"/>
              </a:ext>
            </a:extLst>
          </p:cNvPr>
          <p:cNvSpPr/>
          <p:nvPr/>
        </p:nvSpPr>
        <p:spPr>
          <a:xfrm>
            <a:off x="3283255" y="3962400"/>
            <a:ext cx="152400" cy="990600"/>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oup 36">
            <a:extLst>
              <a:ext uri="{FF2B5EF4-FFF2-40B4-BE49-F238E27FC236}">
                <a16:creationId xmlns:a16="http://schemas.microsoft.com/office/drawing/2014/main" id="{1A3EA0FE-738A-8A4B-A023-2AC1E609E7FF}"/>
              </a:ext>
            </a:extLst>
          </p:cNvPr>
          <p:cNvGrpSpPr/>
          <p:nvPr/>
        </p:nvGrpSpPr>
        <p:grpSpPr>
          <a:xfrm>
            <a:off x="304800" y="3810000"/>
            <a:ext cx="4114800" cy="2362200"/>
            <a:chOff x="304800" y="3581400"/>
            <a:chExt cx="4114800" cy="2362200"/>
          </a:xfrm>
        </p:grpSpPr>
        <p:grpSp>
          <p:nvGrpSpPr>
            <p:cNvPr id="38" name="Group 37">
              <a:extLst>
                <a:ext uri="{FF2B5EF4-FFF2-40B4-BE49-F238E27FC236}">
                  <a16:creationId xmlns:a16="http://schemas.microsoft.com/office/drawing/2014/main" id="{E1EDE973-D4E7-DA4D-97CC-3D312F88BC75}"/>
                </a:ext>
              </a:extLst>
            </p:cNvPr>
            <p:cNvGrpSpPr/>
            <p:nvPr/>
          </p:nvGrpSpPr>
          <p:grpSpPr>
            <a:xfrm>
              <a:off x="2229171" y="3657599"/>
              <a:ext cx="677821" cy="2199621"/>
              <a:chOff x="2229171" y="3657599"/>
              <a:chExt cx="677821" cy="2199621"/>
            </a:xfrm>
          </p:grpSpPr>
          <p:sp>
            <p:nvSpPr>
              <p:cNvPr id="47" name="Rectangle 46">
                <a:extLst>
                  <a:ext uri="{FF2B5EF4-FFF2-40B4-BE49-F238E27FC236}">
                    <a16:creationId xmlns:a16="http://schemas.microsoft.com/office/drawing/2014/main" id="{C6D83C5F-B09B-3B45-9C5D-E84ABD2595E2}"/>
                  </a:ext>
                </a:extLst>
              </p:cNvPr>
              <p:cNvSpPr/>
              <p:nvPr/>
            </p:nvSpPr>
            <p:spPr>
              <a:xfrm>
                <a:off x="2495855" y="3657599"/>
                <a:ext cx="152400" cy="609601"/>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Can 47">
                <a:extLst>
                  <a:ext uri="{FF2B5EF4-FFF2-40B4-BE49-F238E27FC236}">
                    <a16:creationId xmlns:a16="http://schemas.microsoft.com/office/drawing/2014/main" id="{E33B12F6-48BD-CB42-9809-C33DE2703791}"/>
                  </a:ext>
                </a:extLst>
              </p:cNvPr>
              <p:cNvSpPr/>
              <p:nvPr/>
            </p:nvSpPr>
            <p:spPr>
              <a:xfrm>
                <a:off x="2229171" y="4648200"/>
                <a:ext cx="677821" cy="685800"/>
              </a:xfrm>
              <a:prstGeom prst="can">
                <a:avLst/>
              </a:prstGeom>
              <a:solidFill>
                <a:schemeClr val="tx2"/>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F38D4BAA-6737-CE4C-8682-223ACF1CABDB}"/>
                  </a:ext>
                </a:extLst>
              </p:cNvPr>
              <p:cNvSpPr txBox="1"/>
              <p:nvPr/>
            </p:nvSpPr>
            <p:spPr>
              <a:xfrm>
                <a:off x="2244371" y="5334000"/>
                <a:ext cx="647420" cy="523220"/>
              </a:xfrm>
              <a:prstGeom prst="rect">
                <a:avLst/>
              </a:prstGeom>
              <a:noFill/>
            </p:spPr>
            <p:txBody>
              <a:bodyPr wrap="none" rtlCol="0">
                <a:spAutoFit/>
              </a:bodyPr>
              <a:lstStyle/>
              <a:p>
                <a:pPr algn="ctr"/>
                <a:r>
                  <a:rPr lang="en-US" sz="1400" dirty="0">
                    <a:solidFill>
                      <a:schemeClr val="tx2"/>
                    </a:solidFill>
                  </a:rPr>
                  <a:t>Tuple</a:t>
                </a:r>
                <a:br>
                  <a:rPr lang="en-US" sz="1400" dirty="0">
                    <a:solidFill>
                      <a:schemeClr val="tx2"/>
                    </a:solidFill>
                  </a:rPr>
                </a:br>
                <a:r>
                  <a:rPr lang="en-US" sz="1400" dirty="0">
                    <a:solidFill>
                      <a:schemeClr val="tx2"/>
                    </a:solidFill>
                  </a:rPr>
                  <a:t>KB</a:t>
                </a:r>
              </a:p>
            </p:txBody>
          </p:sp>
          <p:sp>
            <p:nvSpPr>
              <p:cNvPr id="50" name="Trapezoid 49">
                <a:extLst>
                  <a:ext uri="{FF2B5EF4-FFF2-40B4-BE49-F238E27FC236}">
                    <a16:creationId xmlns:a16="http://schemas.microsoft.com/office/drawing/2014/main" id="{823ED63B-5760-3C40-B978-056EDCD1A9CE}"/>
                  </a:ext>
                </a:extLst>
              </p:cNvPr>
              <p:cNvSpPr/>
              <p:nvPr/>
            </p:nvSpPr>
            <p:spPr bwMode="auto">
              <a:xfrm>
                <a:off x="2235200" y="4254500"/>
                <a:ext cx="660400" cy="381000"/>
              </a:xfrm>
              <a:prstGeom prst="trapezoid">
                <a:avLst>
                  <a:gd name="adj" fmla="val 38333"/>
                </a:avLst>
              </a:prstGeom>
              <a:solidFill>
                <a:schemeClr val="accent3"/>
              </a:solidFill>
              <a:ln>
                <a:noFill/>
                <a:headEnd type="none" w="med" len="med"/>
                <a:tailEnd type="triangl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nvGrpSpPr>
            <p:cNvPr id="39" name="Group 38">
              <a:extLst>
                <a:ext uri="{FF2B5EF4-FFF2-40B4-BE49-F238E27FC236}">
                  <a16:creationId xmlns:a16="http://schemas.microsoft.com/office/drawing/2014/main" id="{E74C9432-786E-994F-BE07-1DA1CF1B1FD2}"/>
                </a:ext>
              </a:extLst>
            </p:cNvPr>
            <p:cNvGrpSpPr/>
            <p:nvPr/>
          </p:nvGrpSpPr>
          <p:grpSpPr>
            <a:xfrm>
              <a:off x="802649" y="3657600"/>
              <a:ext cx="1585690" cy="2224444"/>
              <a:chOff x="802649" y="3657600"/>
              <a:chExt cx="1585690" cy="2224444"/>
            </a:xfrm>
          </p:grpSpPr>
          <p:sp>
            <p:nvSpPr>
              <p:cNvPr id="43" name="Can 42">
                <a:extLst>
                  <a:ext uri="{FF2B5EF4-FFF2-40B4-BE49-F238E27FC236}">
                    <a16:creationId xmlns:a16="http://schemas.microsoft.com/office/drawing/2014/main" id="{A10286D8-CEA4-B043-A76A-CD837D28F1B7}"/>
                  </a:ext>
                </a:extLst>
              </p:cNvPr>
              <p:cNvSpPr/>
              <p:nvPr/>
            </p:nvSpPr>
            <p:spPr>
              <a:xfrm>
                <a:off x="1138291" y="4648200"/>
                <a:ext cx="914400" cy="710624"/>
              </a:xfrm>
              <a:prstGeom prst="can">
                <a:avLst/>
              </a:prstGeom>
              <a:solidFill>
                <a:schemeClr val="tx2"/>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40D0C9A8-8D2E-2746-9343-7564E7A0C003}"/>
                  </a:ext>
                </a:extLst>
              </p:cNvPr>
              <p:cNvSpPr txBox="1"/>
              <p:nvPr/>
            </p:nvSpPr>
            <p:spPr>
              <a:xfrm>
                <a:off x="802649" y="5358824"/>
                <a:ext cx="1585690" cy="523220"/>
              </a:xfrm>
              <a:prstGeom prst="rect">
                <a:avLst/>
              </a:prstGeom>
              <a:noFill/>
            </p:spPr>
            <p:txBody>
              <a:bodyPr wrap="none" rtlCol="0">
                <a:spAutoFit/>
              </a:bodyPr>
              <a:lstStyle/>
              <a:p>
                <a:pPr algn="ctr"/>
                <a:r>
                  <a:rPr lang="en-US" sz="1400" dirty="0">
                    <a:solidFill>
                      <a:schemeClr val="tx2"/>
                    </a:solidFill>
                  </a:rPr>
                  <a:t>Semantic </a:t>
                </a:r>
                <a:br>
                  <a:rPr lang="en-US" sz="1400" dirty="0">
                    <a:solidFill>
                      <a:schemeClr val="tx2"/>
                    </a:solidFill>
                  </a:rPr>
                </a:br>
                <a:r>
                  <a:rPr lang="en-US" sz="1400" dirty="0">
                    <a:solidFill>
                      <a:schemeClr val="tx2"/>
                    </a:solidFill>
                  </a:rPr>
                  <a:t>Representations</a:t>
                </a:r>
              </a:p>
            </p:txBody>
          </p:sp>
          <p:sp>
            <p:nvSpPr>
              <p:cNvPr id="45" name="Trapezoid 44">
                <a:extLst>
                  <a:ext uri="{FF2B5EF4-FFF2-40B4-BE49-F238E27FC236}">
                    <a16:creationId xmlns:a16="http://schemas.microsoft.com/office/drawing/2014/main" id="{7348087E-6E36-624E-862B-B8560D6EC7F9}"/>
                  </a:ext>
                </a:extLst>
              </p:cNvPr>
              <p:cNvSpPr/>
              <p:nvPr/>
            </p:nvSpPr>
            <p:spPr bwMode="auto">
              <a:xfrm>
                <a:off x="1138291" y="4267200"/>
                <a:ext cx="914400" cy="381000"/>
              </a:xfrm>
              <a:prstGeom prst="trapezoid">
                <a:avLst>
                  <a:gd name="adj" fmla="val 75000"/>
                </a:avLst>
              </a:prstGeom>
              <a:solidFill>
                <a:schemeClr val="accent3"/>
              </a:solidFill>
              <a:ln>
                <a:noFill/>
                <a:headEnd type="none" w="med" len="med"/>
                <a:tailEnd type="triangl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6" name="Rectangle 45">
                <a:extLst>
                  <a:ext uri="{FF2B5EF4-FFF2-40B4-BE49-F238E27FC236}">
                    <a16:creationId xmlns:a16="http://schemas.microsoft.com/office/drawing/2014/main" id="{2DA82BE1-E526-6E45-A665-F89B304EE0A0}"/>
                  </a:ext>
                </a:extLst>
              </p:cNvPr>
              <p:cNvSpPr/>
              <p:nvPr/>
            </p:nvSpPr>
            <p:spPr>
              <a:xfrm>
                <a:off x="1519291" y="3657600"/>
                <a:ext cx="152400" cy="609601"/>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0" name="TextBox 39">
              <a:extLst>
                <a:ext uri="{FF2B5EF4-FFF2-40B4-BE49-F238E27FC236}">
                  <a16:creationId xmlns:a16="http://schemas.microsoft.com/office/drawing/2014/main" id="{91CBD0FB-4B63-B240-8A1A-A1E09BAB9C3C}"/>
                </a:ext>
              </a:extLst>
            </p:cNvPr>
            <p:cNvSpPr txBox="1"/>
            <p:nvPr/>
          </p:nvSpPr>
          <p:spPr>
            <a:xfrm>
              <a:off x="304800" y="4063424"/>
              <a:ext cx="1096975" cy="584776"/>
            </a:xfrm>
            <a:prstGeom prst="rect">
              <a:avLst/>
            </a:prstGeom>
            <a:noFill/>
          </p:spPr>
          <p:txBody>
            <a:bodyPr wrap="none" rtlCol="0">
              <a:spAutoFit/>
            </a:bodyPr>
            <a:lstStyle/>
            <a:p>
              <a:r>
                <a:rPr lang="en-US" sz="1600" dirty="0">
                  <a:solidFill>
                    <a:srgbClr val="008000"/>
                  </a:solidFill>
                </a:rPr>
                <a:t>Semantic</a:t>
              </a:r>
              <a:br>
                <a:rPr lang="en-US" sz="1600" dirty="0">
                  <a:solidFill>
                    <a:srgbClr val="008000"/>
                  </a:solidFill>
                </a:rPr>
              </a:br>
              <a:r>
                <a:rPr lang="en-US" sz="1600" dirty="0">
                  <a:solidFill>
                    <a:srgbClr val="008000"/>
                  </a:solidFill>
                </a:rPr>
                <a:t>Funnel</a:t>
              </a:r>
            </a:p>
          </p:txBody>
        </p:sp>
        <p:sp>
          <p:nvSpPr>
            <p:cNvPr id="41" name="Rounded Rectangle 40">
              <a:extLst>
                <a:ext uri="{FF2B5EF4-FFF2-40B4-BE49-F238E27FC236}">
                  <a16:creationId xmlns:a16="http://schemas.microsoft.com/office/drawing/2014/main" id="{FBA9ABC1-0E21-3C4E-BFEA-D57CF2EB293F}"/>
                </a:ext>
              </a:extLst>
            </p:cNvPr>
            <p:cNvSpPr/>
            <p:nvPr/>
          </p:nvSpPr>
          <p:spPr bwMode="auto">
            <a:xfrm>
              <a:off x="304800" y="4038600"/>
              <a:ext cx="2667000" cy="1905000"/>
            </a:xfrm>
            <a:prstGeom prst="roundRect">
              <a:avLst>
                <a:gd name="adj" fmla="val 8929"/>
              </a:avLst>
            </a:prstGeom>
            <a:noFill/>
            <a:ln w="19050" cap="flat" cmpd="sng" algn="ctr">
              <a:solidFill>
                <a:srgbClr val="FF000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42" name="Down Arrow 41">
              <a:extLst>
                <a:ext uri="{FF2B5EF4-FFF2-40B4-BE49-F238E27FC236}">
                  <a16:creationId xmlns:a16="http://schemas.microsoft.com/office/drawing/2014/main" id="{0C808D9C-98E9-7D4D-9A36-40F5C1F7B5DC}"/>
                </a:ext>
              </a:extLst>
            </p:cNvPr>
            <p:cNvSpPr/>
            <p:nvPr/>
          </p:nvSpPr>
          <p:spPr>
            <a:xfrm rot="16200000">
              <a:off x="2857499" y="2247901"/>
              <a:ext cx="228601" cy="2895600"/>
            </a:xfrm>
            <a:prstGeom prst="downArrow">
              <a:avLst/>
            </a:prstGeom>
            <a:solidFill>
              <a:schemeClr val="accent1"/>
            </a:solidFill>
            <a:ln>
              <a:noFill/>
            </a:ln>
          </p:spPr>
          <p:txBody>
            <a:bodyPr rtlCol="0" anchor="ctr"/>
            <a:lstStyle/>
            <a:p>
              <a:pPr algn="ctr"/>
              <a:endParaRPr lang="en-US"/>
            </a:p>
          </p:txBody>
        </p:sp>
      </p:grpSp>
      <p:sp>
        <p:nvSpPr>
          <p:cNvPr id="51" name="Rectangle 50">
            <a:extLst>
              <a:ext uri="{FF2B5EF4-FFF2-40B4-BE49-F238E27FC236}">
                <a16:creationId xmlns:a16="http://schemas.microsoft.com/office/drawing/2014/main" id="{6AF4ACD3-7B36-784E-824D-FC0688C4EA26}"/>
              </a:ext>
            </a:extLst>
          </p:cNvPr>
          <p:cNvSpPr/>
          <p:nvPr/>
        </p:nvSpPr>
        <p:spPr>
          <a:xfrm>
            <a:off x="6400800" y="2362200"/>
            <a:ext cx="2438400" cy="523220"/>
          </a:xfrm>
          <a:prstGeom prst="rect">
            <a:avLst/>
          </a:prstGeom>
        </p:spPr>
        <p:txBody>
          <a:bodyPr wrap="square">
            <a:spAutoFit/>
          </a:bodyPr>
          <a:lstStyle/>
          <a:p>
            <a:pPr algn="ctr"/>
            <a:r>
              <a:rPr lang="en-US" sz="1400" b="0" dirty="0" err="1">
                <a:solidFill>
                  <a:srgbClr val="000090"/>
                </a:solidFill>
              </a:rPr>
              <a:t>Khashabi</a:t>
            </a:r>
            <a:r>
              <a:rPr lang="en-US" sz="1400" b="0" dirty="0">
                <a:solidFill>
                  <a:srgbClr val="000090"/>
                </a:solidFill>
              </a:rPr>
              <a:t> et al, AAAI-2018 </a:t>
            </a:r>
          </a:p>
          <a:p>
            <a:pPr algn="ctr"/>
            <a:r>
              <a:rPr lang="en-US" sz="1400" b="0" dirty="0" err="1">
                <a:solidFill>
                  <a:srgbClr val="000090"/>
                </a:solidFill>
              </a:rPr>
              <a:t>Khot</a:t>
            </a:r>
            <a:r>
              <a:rPr lang="en-US" sz="1400" b="0" dirty="0">
                <a:solidFill>
                  <a:srgbClr val="000090"/>
                </a:solidFill>
              </a:rPr>
              <a:t> et al, ACL-2017 </a:t>
            </a:r>
          </a:p>
        </p:txBody>
      </p:sp>
    </p:spTree>
    <p:extLst>
      <p:ext uri="{BB962C8B-B14F-4D97-AF65-F5344CB8AC3E}">
        <p14:creationId xmlns:p14="http://schemas.microsoft.com/office/powerpoint/2010/main" val="10265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6"/>
          <p:cNvPicPr preferRelativeResize="0"/>
          <p:nvPr/>
        </p:nvPicPr>
        <p:blipFill rotWithShape="1">
          <a:blip r:embed="rId3">
            <a:alphaModFix/>
          </a:blip>
          <a:srcRect t="4518" b="10158"/>
          <a:stretch/>
        </p:blipFill>
        <p:spPr>
          <a:xfrm>
            <a:off x="0" y="3657600"/>
            <a:ext cx="5712850" cy="3200400"/>
          </a:xfrm>
          <a:prstGeom prst="rect">
            <a:avLst/>
          </a:prstGeom>
          <a:noFill/>
          <a:ln>
            <a:noFill/>
          </a:ln>
        </p:spPr>
      </p:pic>
      <p:pic>
        <p:nvPicPr>
          <p:cNvPr id="116" name="Google Shape;116;p16"/>
          <p:cNvPicPr preferRelativeResize="0"/>
          <p:nvPr/>
        </p:nvPicPr>
        <p:blipFill rotWithShape="1">
          <a:blip r:embed="rId4">
            <a:alphaModFix/>
          </a:blip>
          <a:srcRect/>
          <a:stretch/>
        </p:blipFill>
        <p:spPr>
          <a:xfrm>
            <a:off x="5712850" y="3960353"/>
            <a:ext cx="3431150" cy="2897648"/>
          </a:xfrm>
          <a:prstGeom prst="rect">
            <a:avLst/>
          </a:prstGeom>
          <a:noFill/>
          <a:ln>
            <a:noFill/>
          </a:ln>
        </p:spPr>
      </p:pic>
      <p:pic>
        <p:nvPicPr>
          <p:cNvPr id="117" name="Google Shape;117;p16"/>
          <p:cNvPicPr preferRelativeResize="0"/>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Lst>
          </a:blip>
          <a:srcRect/>
          <a:stretch/>
        </p:blipFill>
        <p:spPr>
          <a:xfrm>
            <a:off x="7634850" y="83675"/>
            <a:ext cx="1295400" cy="3886200"/>
          </a:xfrm>
          <a:prstGeom prst="rect">
            <a:avLst/>
          </a:prstGeom>
          <a:noFill/>
          <a:ln>
            <a:noFill/>
          </a:ln>
        </p:spPr>
      </p:pic>
      <p:pic>
        <p:nvPicPr>
          <p:cNvPr id="118" name="Google Shape;118;p16"/>
          <p:cNvPicPr preferRelativeResize="0"/>
          <p:nvPr/>
        </p:nvPicPr>
        <p:blipFill rotWithShape="1">
          <a:blip r:embed="rId7">
            <a:alphaModFix/>
          </a:blip>
          <a:srcRect/>
          <a:stretch/>
        </p:blipFill>
        <p:spPr>
          <a:xfrm>
            <a:off x="69150" y="-12"/>
            <a:ext cx="5295900" cy="1019175"/>
          </a:xfrm>
          <a:prstGeom prst="rect">
            <a:avLst/>
          </a:prstGeom>
          <a:noFill/>
          <a:ln>
            <a:noFill/>
          </a:ln>
        </p:spPr>
      </p:pic>
      <p:sp>
        <p:nvSpPr>
          <p:cNvPr id="119" name="Google Shape;119;p16"/>
          <p:cNvSpPr txBox="1"/>
          <p:nvPr/>
        </p:nvSpPr>
        <p:spPr>
          <a:xfrm>
            <a:off x="151275" y="1051300"/>
            <a:ext cx="7442400" cy="20559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endParaRPr lang="en-US" b="0" i="0" u="none" strike="noStrike" cap="none" dirty="0">
              <a:solidFill>
                <a:schemeClr val="dk1"/>
              </a:solidFill>
              <a:latin typeface="Arial"/>
              <a:ea typeface="Arial"/>
              <a:cs typeface="Arial"/>
              <a:sym typeface="Arial"/>
            </a:endParaRPr>
          </a:p>
          <a:p>
            <a:pPr marL="285750" indent="-285750">
              <a:buFont typeface="Arial" panose="020B0604020202020204" pitchFamily="34" charset="0"/>
              <a:buChar char="•"/>
            </a:pPr>
            <a:r>
              <a:rPr lang="en-US" b="0" i="0" u="none" strike="noStrike" cap="none" dirty="0">
                <a:solidFill>
                  <a:schemeClr val="dk1"/>
                </a:solidFill>
                <a:latin typeface="Arial"/>
                <a:ea typeface="Arial"/>
                <a:cs typeface="Arial"/>
                <a:sym typeface="Arial"/>
              </a:rPr>
              <a:t>Founded in 2014 by Paul Allen (Microsoft co-founder)</a:t>
            </a:r>
            <a:endParaRPr lang="en-US" dirty="0">
              <a:sym typeface="Arial"/>
            </a:endParaRPr>
          </a:p>
          <a:p>
            <a:pPr marL="742950" lvl="1" indent="-285750">
              <a:buFont typeface="Arial" panose="020B0604020202020204" pitchFamily="34" charset="0"/>
              <a:buChar char="•"/>
            </a:pPr>
            <a:r>
              <a:rPr lang="en-US" b="0" i="0" u="none" strike="noStrike" cap="none" dirty="0">
                <a:solidFill>
                  <a:schemeClr val="dk1"/>
                </a:solidFill>
                <a:latin typeface="Arial"/>
                <a:ea typeface="Arial"/>
                <a:cs typeface="Arial"/>
                <a:sym typeface="Arial"/>
              </a:rPr>
              <a:t>Non-profit research organization</a:t>
            </a:r>
            <a:endParaRPr lang="en-US" b="0" dirty="0">
              <a:sym typeface="Arial"/>
            </a:endParaRPr>
          </a:p>
          <a:p>
            <a:pPr marL="742950" lvl="1" indent="-285750">
              <a:buFont typeface="Arial" panose="020B0604020202020204" pitchFamily="34" charset="0"/>
              <a:buChar char="•"/>
            </a:pPr>
            <a:r>
              <a:rPr lang="en-US" b="0" i="0" u="none" strike="noStrike" cap="none" dirty="0">
                <a:solidFill>
                  <a:schemeClr val="dk1"/>
                </a:solidFill>
                <a:latin typeface="Arial"/>
                <a:ea typeface="Arial"/>
                <a:cs typeface="Arial"/>
                <a:sym typeface="Arial"/>
              </a:rPr>
              <a:t>Mission: contribute to humanity through high-impact </a:t>
            </a:r>
            <a:br>
              <a:rPr lang="en-US" b="0" i="0" u="none" strike="noStrike" cap="none" dirty="0">
                <a:solidFill>
                  <a:schemeClr val="dk1"/>
                </a:solidFill>
                <a:latin typeface="Arial"/>
                <a:ea typeface="Arial"/>
                <a:cs typeface="Arial"/>
                <a:sym typeface="Arial"/>
              </a:rPr>
            </a:br>
            <a:r>
              <a:rPr lang="en-US" b="0" i="0" u="none" strike="noStrike" cap="none" dirty="0">
                <a:solidFill>
                  <a:schemeClr val="dk1"/>
                </a:solidFill>
                <a:latin typeface="Arial"/>
                <a:ea typeface="Arial"/>
                <a:cs typeface="Arial"/>
                <a:sym typeface="Arial"/>
              </a:rPr>
              <a:t>AI research and engineering</a:t>
            </a:r>
            <a:endParaRPr dirty="0"/>
          </a:p>
        </p:txBody>
      </p:sp>
      <p:sp>
        <p:nvSpPr>
          <p:cNvPr id="120" name="Google Shape;120;p1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fld id="{00000000-1234-1234-1234-123412341234}" type="slidenum">
              <a:rPr lang="en-US" sz="1400" b="0" i="0" u="none" strike="noStrike" cap="none">
                <a:solidFill>
                  <a:schemeClr val="dk1"/>
                </a:solidFill>
                <a:latin typeface="Arial"/>
                <a:ea typeface="Arial"/>
                <a:cs typeface="Arial"/>
                <a:sym typeface="Arial"/>
              </a:rPr>
              <a:t>3</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3500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2C7D3D-D59C-BF4F-B31F-CF9553C582A8}"/>
              </a:ext>
            </a:extLst>
          </p:cNvPr>
          <p:cNvSpPr>
            <a:spLocks noGrp="1"/>
          </p:cNvSpPr>
          <p:nvPr>
            <p:ph type="sldNum" sz="quarter" idx="12"/>
          </p:nvPr>
        </p:nvSpPr>
        <p:spPr/>
        <p:txBody>
          <a:bodyPr/>
          <a:lstStyle/>
          <a:p>
            <a:fld id="{86B4B35C-345F-9846-8E6A-29269C850829}" type="slidenum">
              <a:rPr lang="en-US" smtClean="0"/>
              <a:pPr/>
              <a:t>30</a:t>
            </a:fld>
            <a:endParaRPr lang="en-US"/>
          </a:p>
        </p:txBody>
      </p:sp>
      <p:sp>
        <p:nvSpPr>
          <p:cNvPr id="4" name="Title 3">
            <a:extLst>
              <a:ext uri="{FF2B5EF4-FFF2-40B4-BE49-F238E27FC236}">
                <a16:creationId xmlns:a16="http://schemas.microsoft.com/office/drawing/2014/main" id="{E5B32B25-69AB-5F40-A4EE-11409F06756B}"/>
              </a:ext>
            </a:extLst>
          </p:cNvPr>
          <p:cNvSpPr>
            <a:spLocks noGrp="1"/>
          </p:cNvSpPr>
          <p:nvPr>
            <p:ph type="title"/>
          </p:nvPr>
        </p:nvSpPr>
        <p:spPr/>
        <p:txBody>
          <a:bodyPr/>
          <a:lstStyle/>
          <a:p>
            <a:r>
              <a:rPr lang="en-US" sz="2400" dirty="0"/>
              <a:t> Some Empirical Results </a:t>
            </a:r>
            <a:endParaRPr lang="en-US" sz="2100" dirty="0"/>
          </a:p>
        </p:txBody>
      </p:sp>
      <p:pic>
        <p:nvPicPr>
          <p:cNvPr id="1026" name="Picture 2">
            <a:extLst>
              <a:ext uri="{FF2B5EF4-FFF2-40B4-BE49-F238E27FC236}">
                <a16:creationId xmlns:a16="http://schemas.microsoft.com/office/drawing/2014/main" id="{F5D9110A-BF2A-6848-9F31-4850FD5C4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8200"/>
            <a:ext cx="5410200" cy="491319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759A96B1-D087-C248-9CFB-9627146B09CF}"/>
              </a:ext>
            </a:extLst>
          </p:cNvPr>
          <p:cNvSpPr/>
          <p:nvPr/>
        </p:nvSpPr>
        <p:spPr>
          <a:xfrm>
            <a:off x="6858000" y="3362980"/>
            <a:ext cx="1625766" cy="523220"/>
          </a:xfrm>
          <a:prstGeom prst="rect">
            <a:avLst/>
          </a:prstGeom>
        </p:spPr>
        <p:txBody>
          <a:bodyPr wrap="none">
            <a:spAutoFit/>
          </a:bodyPr>
          <a:lstStyle/>
          <a:p>
            <a:pPr algn="ctr"/>
            <a:r>
              <a:rPr lang="en-US" sz="1400" b="0" dirty="0">
                <a:solidFill>
                  <a:srgbClr val="000090"/>
                </a:solidFill>
              </a:rPr>
              <a:t>More details in </a:t>
            </a:r>
            <a:br>
              <a:rPr lang="en-US" sz="1400" b="0" dirty="0">
                <a:solidFill>
                  <a:srgbClr val="000090"/>
                </a:solidFill>
              </a:rPr>
            </a:br>
            <a:r>
              <a:rPr lang="en-US" sz="1400" b="0" dirty="0">
                <a:solidFill>
                  <a:srgbClr val="000090"/>
                </a:solidFill>
              </a:rPr>
              <a:t>the related papers</a:t>
            </a:r>
          </a:p>
        </p:txBody>
      </p:sp>
      <p:sp>
        <p:nvSpPr>
          <p:cNvPr id="6" name="Rectangle 5">
            <a:extLst>
              <a:ext uri="{FF2B5EF4-FFF2-40B4-BE49-F238E27FC236}">
                <a16:creationId xmlns:a16="http://schemas.microsoft.com/office/drawing/2014/main" id="{109BFEFA-9D79-8F49-8D67-1BBE27E8D970}"/>
              </a:ext>
            </a:extLst>
          </p:cNvPr>
          <p:cNvSpPr/>
          <p:nvPr/>
        </p:nvSpPr>
        <p:spPr>
          <a:xfrm>
            <a:off x="4572000" y="5528701"/>
            <a:ext cx="1676400" cy="261610"/>
          </a:xfrm>
          <a:prstGeom prst="rect">
            <a:avLst/>
          </a:prstGeom>
        </p:spPr>
        <p:txBody>
          <a:bodyPr wrap="square">
            <a:spAutoFit/>
          </a:bodyPr>
          <a:lstStyle/>
          <a:p>
            <a:pPr algn="ctr"/>
            <a:r>
              <a:rPr lang="en-US" sz="1100" b="0" dirty="0">
                <a:solidFill>
                  <a:srgbClr val="000090"/>
                </a:solidFill>
              </a:rPr>
              <a:t>K et al, AAAI-2018 </a:t>
            </a:r>
          </a:p>
        </p:txBody>
      </p:sp>
      <p:sp>
        <p:nvSpPr>
          <p:cNvPr id="8" name="Rectangle 7">
            <a:extLst>
              <a:ext uri="{FF2B5EF4-FFF2-40B4-BE49-F238E27FC236}">
                <a16:creationId xmlns:a16="http://schemas.microsoft.com/office/drawing/2014/main" id="{3DA96925-7C11-2E45-B9D5-D5ED5793F252}"/>
              </a:ext>
            </a:extLst>
          </p:cNvPr>
          <p:cNvSpPr/>
          <p:nvPr/>
        </p:nvSpPr>
        <p:spPr>
          <a:xfrm>
            <a:off x="3193212" y="5529590"/>
            <a:ext cx="1531188" cy="261610"/>
          </a:xfrm>
          <a:prstGeom prst="rect">
            <a:avLst/>
          </a:prstGeom>
        </p:spPr>
        <p:txBody>
          <a:bodyPr wrap="none">
            <a:spAutoFit/>
          </a:bodyPr>
          <a:lstStyle/>
          <a:p>
            <a:pPr algn="ctr"/>
            <a:r>
              <a:rPr lang="en-US" sz="1100" b="0" dirty="0" err="1">
                <a:solidFill>
                  <a:srgbClr val="000090"/>
                </a:solidFill>
              </a:rPr>
              <a:t>Khot</a:t>
            </a:r>
            <a:r>
              <a:rPr lang="en-US" sz="1100" b="0" dirty="0">
                <a:solidFill>
                  <a:srgbClr val="000090"/>
                </a:solidFill>
              </a:rPr>
              <a:t> et al, ACL-2017 </a:t>
            </a:r>
          </a:p>
        </p:txBody>
      </p:sp>
      <p:sp>
        <p:nvSpPr>
          <p:cNvPr id="59" name="Rectangle 58">
            <a:extLst>
              <a:ext uri="{FF2B5EF4-FFF2-40B4-BE49-F238E27FC236}">
                <a16:creationId xmlns:a16="http://schemas.microsoft.com/office/drawing/2014/main" id="{D45B80D3-F932-774F-BD08-429008024134}"/>
              </a:ext>
            </a:extLst>
          </p:cNvPr>
          <p:cNvSpPr/>
          <p:nvPr/>
        </p:nvSpPr>
        <p:spPr>
          <a:xfrm>
            <a:off x="6767757" y="2286000"/>
            <a:ext cx="1806264" cy="523220"/>
          </a:xfrm>
          <a:prstGeom prst="rect">
            <a:avLst/>
          </a:prstGeom>
        </p:spPr>
        <p:txBody>
          <a:bodyPr wrap="none">
            <a:spAutoFit/>
          </a:bodyPr>
          <a:lstStyle/>
          <a:p>
            <a:pPr algn="ctr"/>
            <a:r>
              <a:rPr lang="en-US" sz="1400" b="0" dirty="0">
                <a:solidFill>
                  <a:srgbClr val="000090"/>
                </a:solidFill>
              </a:rPr>
              <a:t>Top scoring systems</a:t>
            </a:r>
            <a:br>
              <a:rPr lang="en-US" sz="1400" b="0" dirty="0">
                <a:solidFill>
                  <a:srgbClr val="000090"/>
                </a:solidFill>
              </a:rPr>
            </a:br>
            <a:r>
              <a:rPr lang="en-US" sz="1400" b="0" dirty="0">
                <a:solidFill>
                  <a:srgbClr val="000090"/>
                </a:solidFill>
              </a:rPr>
              <a:t>in their own time.</a:t>
            </a:r>
          </a:p>
        </p:txBody>
      </p:sp>
      <p:sp>
        <p:nvSpPr>
          <p:cNvPr id="60" name="Rectangle 59">
            <a:extLst>
              <a:ext uri="{FF2B5EF4-FFF2-40B4-BE49-F238E27FC236}">
                <a16:creationId xmlns:a16="http://schemas.microsoft.com/office/drawing/2014/main" id="{099E8926-B5EB-A04F-9330-D86AF3A9E93C}"/>
              </a:ext>
            </a:extLst>
          </p:cNvPr>
          <p:cNvSpPr/>
          <p:nvPr/>
        </p:nvSpPr>
        <p:spPr bwMode="auto">
          <a:xfrm>
            <a:off x="3238500" y="1371600"/>
            <a:ext cx="1333500" cy="462671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1" name="Rectangle 60">
            <a:extLst>
              <a:ext uri="{FF2B5EF4-FFF2-40B4-BE49-F238E27FC236}">
                <a16:creationId xmlns:a16="http://schemas.microsoft.com/office/drawing/2014/main" id="{D896ED2B-51D4-1D46-87EC-A124DC8C4E1D}"/>
              </a:ext>
            </a:extLst>
          </p:cNvPr>
          <p:cNvSpPr/>
          <p:nvPr/>
        </p:nvSpPr>
        <p:spPr bwMode="auto">
          <a:xfrm>
            <a:off x="4438650" y="1286361"/>
            <a:ext cx="1962150" cy="450395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2" name="Google Shape;415;p34">
            <a:extLst>
              <a:ext uri="{FF2B5EF4-FFF2-40B4-BE49-F238E27FC236}">
                <a16:creationId xmlns:a16="http://schemas.microsoft.com/office/drawing/2014/main" id="{88FE9BF2-D897-AA46-8EE2-B03583B6272E}"/>
              </a:ext>
            </a:extLst>
          </p:cNvPr>
          <p:cNvSpPr txBox="1"/>
          <p:nvPr/>
        </p:nvSpPr>
        <p:spPr>
          <a:xfrm>
            <a:off x="7544825" y="960123"/>
            <a:ext cx="1365000" cy="369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AAAI-2018</a:t>
            </a:r>
            <a:endParaRPr sz="1800" b="1" dirty="0">
              <a:solidFill>
                <a:schemeClr val="dk1"/>
              </a:solidFill>
              <a:latin typeface="Arial"/>
              <a:ea typeface="Arial"/>
              <a:cs typeface="Arial"/>
              <a:sym typeface="Arial"/>
            </a:endParaRPr>
          </a:p>
        </p:txBody>
      </p:sp>
      <p:pic>
        <p:nvPicPr>
          <p:cNvPr id="63" name="Google Shape;417;p34">
            <a:extLst>
              <a:ext uri="{FF2B5EF4-FFF2-40B4-BE49-F238E27FC236}">
                <a16:creationId xmlns:a16="http://schemas.microsoft.com/office/drawing/2014/main" id="{DA8BDF67-72E5-DE4D-BA4C-991F576A0009}"/>
              </a:ext>
            </a:extLst>
          </p:cNvPr>
          <p:cNvPicPr preferRelativeResize="0"/>
          <p:nvPr/>
        </p:nvPicPr>
        <p:blipFill rotWithShape="1">
          <a:blip r:embed="rId4">
            <a:alphaModFix/>
          </a:blip>
          <a:srcRect/>
          <a:stretch/>
        </p:blipFill>
        <p:spPr>
          <a:xfrm>
            <a:off x="7465325" y="157719"/>
            <a:ext cx="762000" cy="762000"/>
          </a:xfrm>
          <a:prstGeom prst="rect">
            <a:avLst/>
          </a:prstGeom>
          <a:noFill/>
          <a:ln>
            <a:noFill/>
          </a:ln>
        </p:spPr>
      </p:pic>
      <p:pic>
        <p:nvPicPr>
          <p:cNvPr id="64" name="Picture 63">
            <a:extLst>
              <a:ext uri="{FF2B5EF4-FFF2-40B4-BE49-F238E27FC236}">
                <a16:creationId xmlns:a16="http://schemas.microsoft.com/office/drawing/2014/main" id="{5284362B-ECA5-FE46-B159-1E2CA24CC413}"/>
              </a:ext>
            </a:extLst>
          </p:cNvPr>
          <p:cNvPicPr>
            <a:picLocks noChangeAspect="1"/>
          </p:cNvPicPr>
          <p:nvPr/>
        </p:nvPicPr>
        <p:blipFill>
          <a:blip r:embed="rId5"/>
          <a:stretch>
            <a:fillRect/>
          </a:stretch>
        </p:blipFill>
        <p:spPr>
          <a:xfrm>
            <a:off x="8229601" y="154173"/>
            <a:ext cx="762000" cy="762000"/>
          </a:xfrm>
          <a:prstGeom prst="rect">
            <a:avLst/>
          </a:prstGeom>
        </p:spPr>
      </p:pic>
      <p:sp>
        <p:nvSpPr>
          <p:cNvPr id="65" name="Google Shape;415;p34">
            <a:extLst>
              <a:ext uri="{FF2B5EF4-FFF2-40B4-BE49-F238E27FC236}">
                <a16:creationId xmlns:a16="http://schemas.microsoft.com/office/drawing/2014/main" id="{10CB239B-EC1D-5947-A7A7-5844E2785737}"/>
              </a:ext>
            </a:extLst>
          </p:cNvPr>
          <p:cNvSpPr txBox="1"/>
          <p:nvPr/>
        </p:nvSpPr>
        <p:spPr>
          <a:xfrm>
            <a:off x="7544825" y="1371600"/>
            <a:ext cx="1365000" cy="369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ACL-2017</a:t>
            </a:r>
            <a:endParaRPr sz="18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452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0"/>
                                        </p:tgtEl>
                                      </p:cBhvr>
                                    </p:animEffect>
                                    <p:set>
                                      <p:cBhvr>
                                        <p:cTn id="7" dur="1" fill="hold">
                                          <p:stCondLst>
                                            <p:cond delay="499"/>
                                          </p:stCondLst>
                                        </p:cTn>
                                        <p:tgtEl>
                                          <p:spTgt spid="6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1"/>
                                        </p:tgtEl>
                                      </p:cBhvr>
                                    </p:animEffect>
                                    <p:set>
                                      <p:cBhvr>
                                        <p:cTn id="12"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C53-2343-D141-A1F4-110CA675EA96}"/>
              </a:ext>
            </a:extLst>
          </p:cNvPr>
          <p:cNvSpPr>
            <a:spLocks noGrp="1"/>
          </p:cNvSpPr>
          <p:nvPr>
            <p:ph type="title"/>
          </p:nvPr>
        </p:nvSpPr>
        <p:spPr/>
        <p:txBody>
          <a:bodyPr/>
          <a:lstStyle/>
          <a:p>
            <a:r>
              <a:rPr lang="en-US" dirty="0"/>
              <a:t>interim Summary </a:t>
            </a:r>
          </a:p>
        </p:txBody>
      </p:sp>
      <p:sp>
        <p:nvSpPr>
          <p:cNvPr id="3" name="Content Placeholder 2">
            <a:extLst>
              <a:ext uri="{FF2B5EF4-FFF2-40B4-BE49-F238E27FC236}">
                <a16:creationId xmlns:a16="http://schemas.microsoft.com/office/drawing/2014/main" id="{2C4CD710-68F9-474F-9AF0-DC5F94399686}"/>
              </a:ext>
            </a:extLst>
          </p:cNvPr>
          <p:cNvSpPr>
            <a:spLocks noGrp="1"/>
          </p:cNvSpPr>
          <p:nvPr>
            <p:ph idx="1"/>
          </p:nvPr>
        </p:nvSpPr>
        <p:spPr/>
        <p:txBody>
          <a:bodyPr/>
          <a:lstStyle/>
          <a:p>
            <a:r>
              <a:rPr lang="en-US" dirty="0"/>
              <a:t>The importance of the ability to chain information </a:t>
            </a:r>
          </a:p>
          <a:p>
            <a:endParaRPr lang="en-US" dirty="0"/>
          </a:p>
          <a:p>
            <a:r>
              <a:rPr lang="en-US" dirty="0"/>
              <a:t>Structured, Multi-Step Reasoning: </a:t>
            </a:r>
          </a:p>
          <a:p>
            <a:pPr lvl="1"/>
            <a:r>
              <a:rPr lang="en-US" dirty="0"/>
              <a:t>Use </a:t>
            </a:r>
            <a:r>
              <a:rPr lang="en-US" dirty="0">
                <a:solidFill>
                  <a:srgbClr val="000000"/>
                </a:solidFill>
              </a:rPr>
              <a:t>science</a:t>
            </a:r>
            <a:r>
              <a:rPr lang="en-US" dirty="0">
                <a:solidFill>
                  <a:srgbClr val="008000"/>
                </a:solidFill>
              </a:rPr>
              <a:t> knowledge in small,</a:t>
            </a:r>
            <a:br>
              <a:rPr lang="en-US" dirty="0">
                <a:solidFill>
                  <a:srgbClr val="008000"/>
                </a:solidFill>
              </a:rPr>
            </a:br>
            <a:r>
              <a:rPr lang="en-US" dirty="0">
                <a:solidFill>
                  <a:srgbClr val="008000"/>
                </a:solidFill>
              </a:rPr>
              <a:t>reusable, swappable pieces</a:t>
            </a:r>
          </a:p>
          <a:p>
            <a:pPr lvl="0" indent="-215900">
              <a:spcBef>
                <a:spcPts val="400"/>
              </a:spcBef>
              <a:spcAft>
                <a:spcPts val="0"/>
              </a:spcAft>
              <a:buClr>
                <a:schemeClr val="dk1"/>
              </a:buClr>
              <a:buSzPts val="2000"/>
              <a:buNone/>
            </a:pPr>
            <a:endParaRPr lang="en-US" sz="2000" dirty="0">
              <a:solidFill>
                <a:schemeClr val="dk1"/>
              </a:solidFill>
              <a:ea typeface="Arial"/>
              <a:cs typeface="Arial"/>
              <a:sym typeface="Arial"/>
            </a:endParaRPr>
          </a:p>
          <a:p>
            <a:pPr lvl="0">
              <a:spcBef>
                <a:spcPts val="400"/>
              </a:spcBef>
              <a:spcAft>
                <a:spcPts val="0"/>
              </a:spcAft>
              <a:buClr>
                <a:srgbClr val="008000"/>
              </a:buClr>
              <a:buSzPts val="2000"/>
              <a:buFont typeface="Noto Sans Symbols"/>
              <a:buChar char="▪"/>
            </a:pPr>
            <a:r>
              <a:rPr lang="en-US" dirty="0">
                <a:solidFill>
                  <a:srgbClr val="008000"/>
                </a:solidFill>
                <a:ea typeface="Arial"/>
                <a:cs typeface="Arial"/>
                <a:sym typeface="Arial"/>
              </a:rPr>
              <a:t>State-of-the-art results </a:t>
            </a:r>
            <a:r>
              <a:rPr lang="en-US" dirty="0">
                <a:solidFill>
                  <a:schemeClr val="dk1"/>
                </a:solidFill>
                <a:ea typeface="Arial"/>
                <a:cs typeface="Arial"/>
                <a:sym typeface="Arial"/>
              </a:rPr>
              <a:t>on science benchmarks</a:t>
            </a:r>
            <a:endParaRPr lang="en-US" dirty="0"/>
          </a:p>
          <a:p>
            <a:pPr marL="457200" lvl="1" indent="0">
              <a:buNone/>
            </a:pPr>
            <a:endParaRPr lang="en-US" dirty="0"/>
          </a:p>
          <a:p>
            <a:r>
              <a:rPr lang="en-US" dirty="0"/>
              <a:t>Benefits of the approach:</a:t>
            </a:r>
          </a:p>
          <a:p>
            <a:pPr lvl="1">
              <a:buFont typeface="Wingdings" pitchFamily="2" charset="2"/>
              <a:buChar char="ü"/>
            </a:pPr>
            <a:r>
              <a:rPr lang="en-US" b="1" dirty="0"/>
              <a:t>Principled </a:t>
            </a:r>
            <a:r>
              <a:rPr lang="en-US" dirty="0"/>
              <a:t>approach </a:t>
            </a:r>
          </a:p>
          <a:p>
            <a:pPr lvl="1">
              <a:buFont typeface="Wingdings" pitchFamily="2" charset="2"/>
              <a:buChar char="ü"/>
            </a:pPr>
            <a:r>
              <a:rPr lang="en-US" b="1" dirty="0"/>
              <a:t>Explainable</a:t>
            </a:r>
            <a:r>
              <a:rPr lang="en-US" dirty="0"/>
              <a:t> answers </a:t>
            </a:r>
          </a:p>
          <a:p>
            <a:endParaRPr lang="en-US" dirty="0"/>
          </a:p>
        </p:txBody>
      </p:sp>
      <p:sp>
        <p:nvSpPr>
          <p:cNvPr id="4" name="Slide Number Placeholder 3">
            <a:extLst>
              <a:ext uri="{FF2B5EF4-FFF2-40B4-BE49-F238E27FC236}">
                <a16:creationId xmlns:a16="http://schemas.microsoft.com/office/drawing/2014/main" id="{7ECA23B8-E9FE-1A44-B9C5-6F212BF1C3E3}"/>
              </a:ext>
            </a:extLst>
          </p:cNvPr>
          <p:cNvSpPr>
            <a:spLocks noGrp="1"/>
          </p:cNvSpPr>
          <p:nvPr>
            <p:ph type="sldNum" sz="quarter" idx="12"/>
          </p:nvPr>
        </p:nvSpPr>
        <p:spPr/>
        <p:txBody>
          <a:bodyPr/>
          <a:lstStyle/>
          <a:p>
            <a:fld id="{2950F06C-DC55-49E8-966D-651E62CB7ADF}" type="slidenum">
              <a:rPr lang="en-US" smtClean="0"/>
              <a:pPr/>
              <a:t>31</a:t>
            </a:fld>
            <a:endParaRPr lang="en-US"/>
          </a:p>
        </p:txBody>
      </p:sp>
    </p:spTree>
    <p:extLst>
      <p:ext uri="{BB962C8B-B14F-4D97-AF65-F5344CB8AC3E}">
        <p14:creationId xmlns:p14="http://schemas.microsoft.com/office/powerpoint/2010/main" val="265627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8672-85E5-5243-B8B4-3ADCF4BF3265}"/>
              </a:ext>
            </a:extLst>
          </p:cNvPr>
          <p:cNvSpPr>
            <a:spLocks noGrp="1"/>
          </p:cNvSpPr>
          <p:nvPr>
            <p:ph type="ctrTitle"/>
          </p:nvPr>
        </p:nvSpPr>
        <p:spPr/>
        <p:txBody>
          <a:bodyPr/>
          <a:lstStyle/>
          <a:p>
            <a:r>
              <a:rPr lang="en-US" dirty="0"/>
              <a:t>Machine Reasoning [in Aristo]: </a:t>
            </a:r>
            <a:br>
              <a:rPr lang="en-US" dirty="0"/>
            </a:br>
            <a:r>
              <a:rPr lang="en-US" dirty="0"/>
              <a:t>Today and Future </a:t>
            </a:r>
          </a:p>
        </p:txBody>
      </p:sp>
      <p:sp>
        <p:nvSpPr>
          <p:cNvPr id="3" name="Subtitle 2">
            <a:extLst>
              <a:ext uri="{FF2B5EF4-FFF2-40B4-BE49-F238E27FC236}">
                <a16:creationId xmlns:a16="http://schemas.microsoft.com/office/drawing/2014/main" id="{882C0FD2-F1A3-5C4C-A96C-8B87F95208E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7451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9307BC5A-A8EA-4661-A9BE-5ED6EB59914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56614" y="844866"/>
            <a:ext cx="5943600" cy="428434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4A5F8B-D838-4BEC-BC73-2FE795E07B41}"/>
              </a:ext>
            </a:extLst>
          </p:cNvPr>
          <p:cNvSpPr>
            <a:spLocks noGrp="1"/>
          </p:cNvSpPr>
          <p:nvPr>
            <p:ph type="title"/>
          </p:nvPr>
        </p:nvSpPr>
        <p:spPr/>
        <p:txBody>
          <a:bodyPr/>
          <a:lstStyle/>
          <a:p>
            <a:r>
              <a:rPr lang="en-US" dirty="0"/>
              <a:t>Progression on NY Regents 8</a:t>
            </a:r>
            <a:r>
              <a:rPr lang="en-US" baseline="30000" dirty="0"/>
              <a:t>th</a:t>
            </a:r>
            <a:r>
              <a:rPr lang="en-US" dirty="0"/>
              <a:t> Grade (NDMC)</a:t>
            </a:r>
          </a:p>
        </p:txBody>
      </p:sp>
      <p:sp>
        <p:nvSpPr>
          <p:cNvPr id="11" name="TextBox 10">
            <a:extLst>
              <a:ext uri="{FF2B5EF4-FFF2-40B4-BE49-F238E27FC236}">
                <a16:creationId xmlns:a16="http://schemas.microsoft.com/office/drawing/2014/main" id="{1EB0D5CF-BC85-48A9-A8B1-BFBE99CA78D5}"/>
              </a:ext>
            </a:extLst>
          </p:cNvPr>
          <p:cNvSpPr txBox="1"/>
          <p:nvPr/>
        </p:nvSpPr>
        <p:spPr>
          <a:xfrm>
            <a:off x="0" y="6427733"/>
            <a:ext cx="5145448" cy="307777"/>
          </a:xfrm>
          <a:prstGeom prst="rect">
            <a:avLst/>
          </a:prstGeom>
          <a:noFill/>
        </p:spPr>
        <p:txBody>
          <a:bodyPr wrap="none" rtlCol="0">
            <a:spAutoFit/>
          </a:bodyPr>
          <a:lstStyle/>
          <a:p>
            <a:pPr algn="l"/>
            <a:r>
              <a:rPr lang="en-US" sz="1400" b="0" dirty="0"/>
              <a:t>(hidden test set, questions as written, NDMC, 5 years/119 </a:t>
            </a:r>
            <a:r>
              <a:rPr lang="en-US" sz="1400" b="0" dirty="0" err="1"/>
              <a:t>qns</a:t>
            </a:r>
            <a:r>
              <a:rPr lang="en-US" sz="1400" b="0" dirty="0"/>
              <a:t>)</a:t>
            </a:r>
          </a:p>
        </p:txBody>
      </p:sp>
      <p:pic>
        <p:nvPicPr>
          <p:cNvPr id="13" name="Picture 12">
            <a:extLst>
              <a:ext uri="{FF2B5EF4-FFF2-40B4-BE49-F238E27FC236}">
                <a16:creationId xmlns:a16="http://schemas.microsoft.com/office/drawing/2014/main" id="{4DB14F87-40C8-4092-B431-1206F5F48A6B}"/>
              </a:ext>
            </a:extLst>
          </p:cNvPr>
          <p:cNvPicPr>
            <a:picLocks noChangeAspect="1"/>
          </p:cNvPicPr>
          <p:nvPr/>
        </p:nvPicPr>
        <p:blipFill>
          <a:blip r:embed="rId4"/>
          <a:stretch>
            <a:fillRect/>
          </a:stretch>
        </p:blipFill>
        <p:spPr>
          <a:xfrm>
            <a:off x="124514" y="1066800"/>
            <a:ext cx="2493190" cy="3321574"/>
          </a:xfrm>
          <a:prstGeom prst="rect">
            <a:avLst/>
          </a:prstGeom>
          <a:ln w="12700">
            <a:solidFill>
              <a:schemeClr val="tx1"/>
            </a:solidFill>
          </a:ln>
        </p:spPr>
      </p:pic>
      <p:cxnSp>
        <p:nvCxnSpPr>
          <p:cNvPr id="7" name="Straight Connector 6">
            <a:extLst>
              <a:ext uri="{FF2B5EF4-FFF2-40B4-BE49-F238E27FC236}">
                <a16:creationId xmlns:a16="http://schemas.microsoft.com/office/drawing/2014/main" id="{34B5735E-A11D-4778-BC53-D94E15CC79EA}"/>
              </a:ext>
            </a:extLst>
          </p:cNvPr>
          <p:cNvCxnSpPr/>
          <p:nvPr/>
        </p:nvCxnSpPr>
        <p:spPr bwMode="auto">
          <a:xfrm>
            <a:off x="3541776" y="3782568"/>
            <a:ext cx="5181600" cy="0"/>
          </a:xfrm>
          <a:prstGeom prst="line">
            <a:avLst/>
          </a:prstGeom>
          <a:noFill/>
          <a:ln w="19050" cap="flat" cmpd="sng" algn="ctr">
            <a:solidFill>
              <a:srgbClr val="00B050"/>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955C0DF7-3269-4FAA-B6C8-C6DCBF3E6986}"/>
              </a:ext>
            </a:extLst>
          </p:cNvPr>
          <p:cNvSpPr txBox="1"/>
          <p:nvPr/>
        </p:nvSpPr>
        <p:spPr>
          <a:xfrm>
            <a:off x="7880378" y="3782568"/>
            <a:ext cx="1120820" cy="369332"/>
          </a:xfrm>
          <a:prstGeom prst="rect">
            <a:avLst/>
          </a:prstGeom>
          <a:noFill/>
        </p:spPr>
        <p:txBody>
          <a:bodyPr wrap="none" rtlCol="0">
            <a:spAutoFit/>
          </a:bodyPr>
          <a:lstStyle/>
          <a:p>
            <a:pPr algn="l"/>
            <a:r>
              <a:rPr lang="en-US" b="0" dirty="0"/>
              <a:t>(random)</a:t>
            </a:r>
          </a:p>
        </p:txBody>
      </p:sp>
      <p:sp>
        <p:nvSpPr>
          <p:cNvPr id="12" name="TextBox 11">
            <a:extLst>
              <a:ext uri="{FF2B5EF4-FFF2-40B4-BE49-F238E27FC236}">
                <a16:creationId xmlns:a16="http://schemas.microsoft.com/office/drawing/2014/main" id="{D8FC1A86-A814-4121-9EDD-049C13D60385}"/>
              </a:ext>
            </a:extLst>
          </p:cNvPr>
          <p:cNvSpPr txBox="1"/>
          <p:nvPr/>
        </p:nvSpPr>
        <p:spPr>
          <a:xfrm>
            <a:off x="4123693" y="3124200"/>
            <a:ext cx="1069524" cy="923330"/>
          </a:xfrm>
          <a:prstGeom prst="rect">
            <a:avLst/>
          </a:prstGeom>
          <a:noFill/>
        </p:spPr>
        <p:txBody>
          <a:bodyPr wrap="none" rtlCol="0">
            <a:spAutoFit/>
          </a:bodyPr>
          <a:lstStyle/>
          <a:p>
            <a:pPr algn="l"/>
            <a:r>
              <a:rPr lang="en-US" b="0" dirty="0"/>
              <a:t>baseline</a:t>
            </a:r>
          </a:p>
          <a:p>
            <a:pPr algn="l"/>
            <a:r>
              <a:rPr lang="en-US" b="0" dirty="0"/>
              <a:t>retrieval</a:t>
            </a:r>
          </a:p>
          <a:p>
            <a:pPr algn="l"/>
            <a:r>
              <a:rPr lang="en-US" b="0" dirty="0"/>
              <a:t>methods</a:t>
            </a:r>
          </a:p>
        </p:txBody>
      </p:sp>
      <p:sp>
        <p:nvSpPr>
          <p:cNvPr id="17" name="TextBox 16">
            <a:extLst>
              <a:ext uri="{FF2B5EF4-FFF2-40B4-BE49-F238E27FC236}">
                <a16:creationId xmlns:a16="http://schemas.microsoft.com/office/drawing/2014/main" id="{E9CFDB23-89CF-4D39-9731-FCF447A0DFC8}"/>
              </a:ext>
            </a:extLst>
          </p:cNvPr>
          <p:cNvSpPr txBox="1"/>
          <p:nvPr/>
        </p:nvSpPr>
        <p:spPr>
          <a:xfrm>
            <a:off x="5951085" y="2555713"/>
            <a:ext cx="1332416" cy="1200329"/>
          </a:xfrm>
          <a:prstGeom prst="rect">
            <a:avLst/>
          </a:prstGeom>
          <a:noFill/>
        </p:spPr>
        <p:txBody>
          <a:bodyPr wrap="none" rtlCol="0">
            <a:spAutoFit/>
          </a:bodyPr>
          <a:lstStyle/>
          <a:p>
            <a:pPr algn="l"/>
            <a:r>
              <a:rPr lang="en-US" b="0" dirty="0"/>
              <a:t>statistics + </a:t>
            </a:r>
          </a:p>
          <a:p>
            <a:pPr algn="l"/>
            <a:r>
              <a:rPr lang="en-US" b="0" dirty="0"/>
              <a:t>retrieval + </a:t>
            </a:r>
          </a:p>
          <a:p>
            <a:pPr algn="l"/>
            <a:r>
              <a:rPr lang="en-US" b="0" dirty="0"/>
              <a:t>reasoning</a:t>
            </a:r>
          </a:p>
          <a:p>
            <a:pPr algn="l"/>
            <a:r>
              <a:rPr lang="en-US" b="0" dirty="0"/>
              <a:t>(AAAI’16)</a:t>
            </a:r>
          </a:p>
        </p:txBody>
      </p:sp>
      <p:sp>
        <p:nvSpPr>
          <p:cNvPr id="14" name="Arrow: Down 13">
            <a:extLst>
              <a:ext uri="{FF2B5EF4-FFF2-40B4-BE49-F238E27FC236}">
                <a16:creationId xmlns:a16="http://schemas.microsoft.com/office/drawing/2014/main" id="{1282611A-0D0A-4C56-A5E8-B870333C7BB3}"/>
              </a:ext>
            </a:extLst>
          </p:cNvPr>
          <p:cNvSpPr/>
          <p:nvPr/>
        </p:nvSpPr>
        <p:spPr bwMode="auto">
          <a:xfrm rot="10800000">
            <a:off x="4473465" y="271872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Arrow: Down 19">
            <a:extLst>
              <a:ext uri="{FF2B5EF4-FFF2-40B4-BE49-F238E27FC236}">
                <a16:creationId xmlns:a16="http://schemas.microsoft.com/office/drawing/2014/main" id="{FB5C8A4B-984A-42B5-B385-E85D643B9C19}"/>
              </a:ext>
            </a:extLst>
          </p:cNvPr>
          <p:cNvSpPr/>
          <p:nvPr/>
        </p:nvSpPr>
        <p:spPr bwMode="auto">
          <a:xfrm rot="10800000">
            <a:off x="6400800" y="222975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Arrow: Down 20">
            <a:extLst>
              <a:ext uri="{FF2B5EF4-FFF2-40B4-BE49-F238E27FC236}">
                <a16:creationId xmlns:a16="http://schemas.microsoft.com/office/drawing/2014/main" id="{7AA4F4CB-F5A6-45AB-A5BC-0FCFAFEAB40E}"/>
              </a:ext>
            </a:extLst>
          </p:cNvPr>
          <p:cNvSpPr/>
          <p:nvPr/>
        </p:nvSpPr>
        <p:spPr bwMode="auto">
          <a:xfrm rot="10800000">
            <a:off x="5438854" y="2571159"/>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C08ED712-8E4C-4970-A658-0A0E25254EF5}"/>
              </a:ext>
            </a:extLst>
          </p:cNvPr>
          <p:cNvSpPr txBox="1"/>
          <p:nvPr/>
        </p:nvSpPr>
        <p:spPr>
          <a:xfrm>
            <a:off x="5144610" y="2939534"/>
            <a:ext cx="800219" cy="369332"/>
          </a:xfrm>
          <a:prstGeom prst="rect">
            <a:avLst/>
          </a:prstGeom>
          <a:noFill/>
        </p:spPr>
        <p:txBody>
          <a:bodyPr wrap="none" rtlCol="0">
            <a:spAutoFit/>
          </a:bodyPr>
          <a:lstStyle/>
          <a:p>
            <a:pPr algn="l"/>
            <a:r>
              <a:rPr lang="en-US" b="0" dirty="0"/>
              <a:t>tables</a:t>
            </a:r>
          </a:p>
        </p:txBody>
      </p:sp>
    </p:spTree>
    <p:extLst>
      <p:ext uri="{BB962C8B-B14F-4D97-AF65-F5344CB8AC3E}">
        <p14:creationId xmlns:p14="http://schemas.microsoft.com/office/powerpoint/2010/main" val="2463281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282421D-EC30-4371-A2BA-32EBD22DD9C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3095" y="854257"/>
            <a:ext cx="5961167" cy="42949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4A5F8B-D838-4BEC-BC73-2FE795E07B41}"/>
              </a:ext>
            </a:extLst>
          </p:cNvPr>
          <p:cNvSpPr>
            <a:spLocks noGrp="1"/>
          </p:cNvSpPr>
          <p:nvPr>
            <p:ph type="title"/>
          </p:nvPr>
        </p:nvSpPr>
        <p:spPr/>
        <p:txBody>
          <a:bodyPr/>
          <a:lstStyle/>
          <a:p>
            <a:r>
              <a:rPr lang="en-US" dirty="0"/>
              <a:t>Progression on NY Regents 8</a:t>
            </a:r>
            <a:r>
              <a:rPr lang="en-US" baseline="30000" dirty="0"/>
              <a:t>th</a:t>
            </a:r>
            <a:r>
              <a:rPr lang="en-US" dirty="0"/>
              <a:t> Grade (NDMC)</a:t>
            </a:r>
          </a:p>
        </p:txBody>
      </p:sp>
      <p:sp>
        <p:nvSpPr>
          <p:cNvPr id="11" name="TextBox 10">
            <a:extLst>
              <a:ext uri="{FF2B5EF4-FFF2-40B4-BE49-F238E27FC236}">
                <a16:creationId xmlns:a16="http://schemas.microsoft.com/office/drawing/2014/main" id="{1EB0D5CF-BC85-48A9-A8B1-BFBE99CA78D5}"/>
              </a:ext>
            </a:extLst>
          </p:cNvPr>
          <p:cNvSpPr txBox="1"/>
          <p:nvPr/>
        </p:nvSpPr>
        <p:spPr>
          <a:xfrm>
            <a:off x="0" y="6427733"/>
            <a:ext cx="5145448" cy="307777"/>
          </a:xfrm>
          <a:prstGeom prst="rect">
            <a:avLst/>
          </a:prstGeom>
          <a:noFill/>
        </p:spPr>
        <p:txBody>
          <a:bodyPr wrap="none" rtlCol="0">
            <a:spAutoFit/>
          </a:bodyPr>
          <a:lstStyle/>
          <a:p>
            <a:pPr algn="l"/>
            <a:r>
              <a:rPr lang="en-US" sz="1400" b="0" dirty="0"/>
              <a:t>(hidden test set, questions as written, NDMC, 5 years/119 </a:t>
            </a:r>
            <a:r>
              <a:rPr lang="en-US" sz="1400" b="0" dirty="0" err="1"/>
              <a:t>qns</a:t>
            </a:r>
            <a:r>
              <a:rPr lang="en-US" sz="1400" b="0" dirty="0"/>
              <a:t>)</a:t>
            </a:r>
          </a:p>
        </p:txBody>
      </p:sp>
      <p:pic>
        <p:nvPicPr>
          <p:cNvPr id="13" name="Picture 12">
            <a:extLst>
              <a:ext uri="{FF2B5EF4-FFF2-40B4-BE49-F238E27FC236}">
                <a16:creationId xmlns:a16="http://schemas.microsoft.com/office/drawing/2014/main" id="{4DB14F87-40C8-4092-B431-1206F5F48A6B}"/>
              </a:ext>
            </a:extLst>
          </p:cNvPr>
          <p:cNvPicPr>
            <a:picLocks noChangeAspect="1"/>
          </p:cNvPicPr>
          <p:nvPr/>
        </p:nvPicPr>
        <p:blipFill>
          <a:blip r:embed="rId4"/>
          <a:stretch>
            <a:fillRect/>
          </a:stretch>
        </p:blipFill>
        <p:spPr>
          <a:xfrm>
            <a:off x="124514" y="1066800"/>
            <a:ext cx="2493190" cy="3321574"/>
          </a:xfrm>
          <a:prstGeom prst="rect">
            <a:avLst/>
          </a:prstGeom>
          <a:ln w="12700">
            <a:solidFill>
              <a:schemeClr val="tx1"/>
            </a:solidFill>
          </a:ln>
        </p:spPr>
      </p:pic>
      <p:cxnSp>
        <p:nvCxnSpPr>
          <p:cNvPr id="7" name="Straight Connector 6">
            <a:extLst>
              <a:ext uri="{FF2B5EF4-FFF2-40B4-BE49-F238E27FC236}">
                <a16:creationId xmlns:a16="http://schemas.microsoft.com/office/drawing/2014/main" id="{34B5735E-A11D-4778-BC53-D94E15CC79EA}"/>
              </a:ext>
            </a:extLst>
          </p:cNvPr>
          <p:cNvCxnSpPr/>
          <p:nvPr/>
        </p:nvCxnSpPr>
        <p:spPr bwMode="auto">
          <a:xfrm>
            <a:off x="3541776" y="3782568"/>
            <a:ext cx="5181600" cy="0"/>
          </a:xfrm>
          <a:prstGeom prst="line">
            <a:avLst/>
          </a:prstGeom>
          <a:noFill/>
          <a:ln w="19050" cap="flat" cmpd="sng" algn="ctr">
            <a:solidFill>
              <a:srgbClr val="00B050"/>
            </a:solidFill>
            <a:prstDash val="dash"/>
            <a:round/>
            <a:headEnd type="none" w="med" len="med"/>
            <a:tailEnd type="none" w="med" len="med"/>
          </a:ln>
          <a:effectLst/>
        </p:spPr>
      </p:cxnSp>
      <p:sp>
        <p:nvSpPr>
          <p:cNvPr id="8" name="TextBox 7">
            <a:extLst>
              <a:ext uri="{FF2B5EF4-FFF2-40B4-BE49-F238E27FC236}">
                <a16:creationId xmlns:a16="http://schemas.microsoft.com/office/drawing/2014/main" id="{955C0DF7-3269-4FAA-B6C8-C6DCBF3E6986}"/>
              </a:ext>
            </a:extLst>
          </p:cNvPr>
          <p:cNvSpPr txBox="1"/>
          <p:nvPr/>
        </p:nvSpPr>
        <p:spPr>
          <a:xfrm>
            <a:off x="7880378" y="3782568"/>
            <a:ext cx="1120820" cy="369332"/>
          </a:xfrm>
          <a:prstGeom prst="rect">
            <a:avLst/>
          </a:prstGeom>
          <a:noFill/>
        </p:spPr>
        <p:txBody>
          <a:bodyPr wrap="none" rtlCol="0">
            <a:spAutoFit/>
          </a:bodyPr>
          <a:lstStyle/>
          <a:p>
            <a:pPr algn="l"/>
            <a:r>
              <a:rPr lang="en-US" b="0" dirty="0"/>
              <a:t>(random)</a:t>
            </a:r>
          </a:p>
        </p:txBody>
      </p:sp>
      <p:sp>
        <p:nvSpPr>
          <p:cNvPr id="12" name="TextBox 11">
            <a:extLst>
              <a:ext uri="{FF2B5EF4-FFF2-40B4-BE49-F238E27FC236}">
                <a16:creationId xmlns:a16="http://schemas.microsoft.com/office/drawing/2014/main" id="{D8FC1A86-A814-4121-9EDD-049C13D60385}"/>
              </a:ext>
            </a:extLst>
          </p:cNvPr>
          <p:cNvSpPr txBox="1"/>
          <p:nvPr/>
        </p:nvSpPr>
        <p:spPr>
          <a:xfrm>
            <a:off x="4123693" y="3124200"/>
            <a:ext cx="1069524" cy="923330"/>
          </a:xfrm>
          <a:prstGeom prst="rect">
            <a:avLst/>
          </a:prstGeom>
          <a:noFill/>
        </p:spPr>
        <p:txBody>
          <a:bodyPr wrap="none" rtlCol="0">
            <a:spAutoFit/>
          </a:bodyPr>
          <a:lstStyle/>
          <a:p>
            <a:pPr algn="l"/>
            <a:r>
              <a:rPr lang="en-US" b="0" dirty="0"/>
              <a:t>baseline</a:t>
            </a:r>
          </a:p>
          <a:p>
            <a:pPr algn="l"/>
            <a:r>
              <a:rPr lang="en-US" b="0" dirty="0"/>
              <a:t>retrieval</a:t>
            </a:r>
          </a:p>
          <a:p>
            <a:pPr algn="l"/>
            <a:r>
              <a:rPr lang="en-US" b="0" dirty="0"/>
              <a:t>methods</a:t>
            </a:r>
          </a:p>
        </p:txBody>
      </p:sp>
      <p:sp>
        <p:nvSpPr>
          <p:cNvPr id="17" name="TextBox 16">
            <a:extLst>
              <a:ext uri="{FF2B5EF4-FFF2-40B4-BE49-F238E27FC236}">
                <a16:creationId xmlns:a16="http://schemas.microsoft.com/office/drawing/2014/main" id="{E9CFDB23-89CF-4D39-9731-FCF447A0DFC8}"/>
              </a:ext>
            </a:extLst>
          </p:cNvPr>
          <p:cNvSpPr txBox="1"/>
          <p:nvPr/>
        </p:nvSpPr>
        <p:spPr>
          <a:xfrm>
            <a:off x="5951085" y="2555713"/>
            <a:ext cx="1332416" cy="1200329"/>
          </a:xfrm>
          <a:prstGeom prst="rect">
            <a:avLst/>
          </a:prstGeom>
          <a:noFill/>
        </p:spPr>
        <p:txBody>
          <a:bodyPr wrap="none" rtlCol="0">
            <a:spAutoFit/>
          </a:bodyPr>
          <a:lstStyle/>
          <a:p>
            <a:pPr algn="l"/>
            <a:r>
              <a:rPr lang="en-US" b="0" dirty="0"/>
              <a:t>statistics + </a:t>
            </a:r>
          </a:p>
          <a:p>
            <a:pPr algn="l"/>
            <a:r>
              <a:rPr lang="en-US" b="0" dirty="0"/>
              <a:t>retrieval + </a:t>
            </a:r>
          </a:p>
          <a:p>
            <a:pPr algn="l"/>
            <a:r>
              <a:rPr lang="en-US" b="0" dirty="0"/>
              <a:t>reasoning</a:t>
            </a:r>
          </a:p>
          <a:p>
            <a:pPr algn="l"/>
            <a:r>
              <a:rPr lang="en-US" b="0" dirty="0"/>
              <a:t>(AAAI’16)</a:t>
            </a:r>
          </a:p>
        </p:txBody>
      </p:sp>
      <p:sp>
        <p:nvSpPr>
          <p:cNvPr id="18" name="TextBox 17">
            <a:extLst>
              <a:ext uri="{FF2B5EF4-FFF2-40B4-BE49-F238E27FC236}">
                <a16:creationId xmlns:a16="http://schemas.microsoft.com/office/drawing/2014/main" id="{291035FE-A7F7-470C-BEC9-B4640E28AAE6}"/>
              </a:ext>
            </a:extLst>
          </p:cNvPr>
          <p:cNvSpPr txBox="1"/>
          <p:nvPr/>
        </p:nvSpPr>
        <p:spPr>
          <a:xfrm>
            <a:off x="7779523" y="2103825"/>
            <a:ext cx="1364477" cy="369332"/>
          </a:xfrm>
          <a:prstGeom prst="rect">
            <a:avLst/>
          </a:prstGeom>
          <a:noFill/>
        </p:spPr>
        <p:txBody>
          <a:bodyPr wrap="none" rtlCol="0">
            <a:spAutoFit/>
          </a:bodyPr>
          <a:lstStyle/>
          <a:p>
            <a:pPr algn="r"/>
            <a:r>
              <a:rPr lang="en-US" b="0" dirty="0"/>
              <a:t>Neural nets</a:t>
            </a:r>
          </a:p>
        </p:txBody>
      </p:sp>
      <p:sp>
        <p:nvSpPr>
          <p:cNvPr id="14" name="Arrow: Down 13">
            <a:extLst>
              <a:ext uri="{FF2B5EF4-FFF2-40B4-BE49-F238E27FC236}">
                <a16:creationId xmlns:a16="http://schemas.microsoft.com/office/drawing/2014/main" id="{1282611A-0D0A-4C56-A5E8-B870333C7BB3}"/>
              </a:ext>
            </a:extLst>
          </p:cNvPr>
          <p:cNvSpPr/>
          <p:nvPr/>
        </p:nvSpPr>
        <p:spPr bwMode="auto">
          <a:xfrm rot="10800000">
            <a:off x="4473465" y="271872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Arrow: Down 19">
            <a:extLst>
              <a:ext uri="{FF2B5EF4-FFF2-40B4-BE49-F238E27FC236}">
                <a16:creationId xmlns:a16="http://schemas.microsoft.com/office/drawing/2014/main" id="{FB5C8A4B-984A-42B5-B385-E85D643B9C19}"/>
              </a:ext>
            </a:extLst>
          </p:cNvPr>
          <p:cNvSpPr/>
          <p:nvPr/>
        </p:nvSpPr>
        <p:spPr bwMode="auto">
          <a:xfrm rot="10800000">
            <a:off x="6400800" y="2229755"/>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Arrow: Down 20">
            <a:extLst>
              <a:ext uri="{FF2B5EF4-FFF2-40B4-BE49-F238E27FC236}">
                <a16:creationId xmlns:a16="http://schemas.microsoft.com/office/drawing/2014/main" id="{7AA4F4CB-F5A6-45AB-A5BC-0FCFAFEAB40E}"/>
              </a:ext>
            </a:extLst>
          </p:cNvPr>
          <p:cNvSpPr/>
          <p:nvPr/>
        </p:nvSpPr>
        <p:spPr bwMode="auto">
          <a:xfrm rot="10800000">
            <a:off x="5438854" y="2571159"/>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2" name="Arrow: Down 21">
            <a:extLst>
              <a:ext uri="{FF2B5EF4-FFF2-40B4-BE49-F238E27FC236}">
                <a16:creationId xmlns:a16="http://schemas.microsoft.com/office/drawing/2014/main" id="{3603E6D5-0E9F-49FD-BA45-9E488FBF8DB4}"/>
              </a:ext>
            </a:extLst>
          </p:cNvPr>
          <p:cNvSpPr/>
          <p:nvPr/>
        </p:nvSpPr>
        <p:spPr bwMode="auto">
          <a:xfrm rot="10800000">
            <a:off x="8297342" y="1690377"/>
            <a:ext cx="197070" cy="332232"/>
          </a:xfrm>
          <a:prstGeom prst="down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TextBox 22">
            <a:extLst>
              <a:ext uri="{FF2B5EF4-FFF2-40B4-BE49-F238E27FC236}">
                <a16:creationId xmlns:a16="http://schemas.microsoft.com/office/drawing/2014/main" id="{C08ED712-8E4C-4970-A658-0A0E25254EF5}"/>
              </a:ext>
            </a:extLst>
          </p:cNvPr>
          <p:cNvSpPr txBox="1"/>
          <p:nvPr/>
        </p:nvSpPr>
        <p:spPr>
          <a:xfrm>
            <a:off x="5144610" y="2939534"/>
            <a:ext cx="800219" cy="369332"/>
          </a:xfrm>
          <a:prstGeom prst="rect">
            <a:avLst/>
          </a:prstGeom>
          <a:noFill/>
        </p:spPr>
        <p:txBody>
          <a:bodyPr wrap="none" rtlCol="0">
            <a:spAutoFit/>
          </a:bodyPr>
          <a:lstStyle/>
          <a:p>
            <a:pPr algn="l"/>
            <a:r>
              <a:rPr lang="en-US" b="0" dirty="0"/>
              <a:t>tables</a:t>
            </a:r>
          </a:p>
        </p:txBody>
      </p:sp>
      <p:sp>
        <p:nvSpPr>
          <p:cNvPr id="3" name="TextBox 2">
            <a:extLst>
              <a:ext uri="{FF2B5EF4-FFF2-40B4-BE49-F238E27FC236}">
                <a16:creationId xmlns:a16="http://schemas.microsoft.com/office/drawing/2014/main" id="{FE9B19B6-59D1-4FC3-B436-07060F31990B}"/>
              </a:ext>
            </a:extLst>
          </p:cNvPr>
          <p:cNvSpPr txBox="1"/>
          <p:nvPr/>
        </p:nvSpPr>
        <p:spPr>
          <a:xfrm>
            <a:off x="8130653" y="1132775"/>
            <a:ext cx="583814" cy="261610"/>
          </a:xfrm>
          <a:prstGeom prst="rect">
            <a:avLst/>
          </a:prstGeom>
          <a:noFill/>
        </p:spPr>
        <p:txBody>
          <a:bodyPr wrap="none" rtlCol="0">
            <a:spAutoFit/>
          </a:bodyPr>
          <a:lstStyle/>
          <a:p>
            <a:pPr algn="l"/>
            <a:r>
              <a:rPr lang="en-US" sz="1100" b="0" dirty="0"/>
              <a:t>90.7%</a:t>
            </a:r>
          </a:p>
        </p:txBody>
      </p:sp>
      <p:sp>
        <p:nvSpPr>
          <p:cNvPr id="5" name="Rectangle 4">
            <a:extLst>
              <a:ext uri="{FF2B5EF4-FFF2-40B4-BE49-F238E27FC236}">
                <a16:creationId xmlns:a16="http://schemas.microsoft.com/office/drawing/2014/main" id="{099EEE9B-957D-674C-8E1A-199BBE451898}"/>
              </a:ext>
            </a:extLst>
          </p:cNvPr>
          <p:cNvSpPr/>
          <p:nvPr/>
        </p:nvSpPr>
        <p:spPr>
          <a:xfrm>
            <a:off x="838200" y="5334000"/>
            <a:ext cx="7620000" cy="369332"/>
          </a:xfrm>
          <a:prstGeom prst="rect">
            <a:avLst/>
          </a:prstGeom>
        </p:spPr>
        <p:txBody>
          <a:bodyPr wrap="square">
            <a:spAutoFit/>
          </a:bodyPr>
          <a:lstStyle/>
          <a:p>
            <a:pPr lvl="1"/>
            <a:r>
              <a:rPr lang="en-US" dirty="0"/>
              <a:t>Aristo aces 8</a:t>
            </a:r>
            <a:r>
              <a:rPr lang="en-US" baseline="30000" dirty="0"/>
              <a:t>th</a:t>
            </a:r>
            <a:r>
              <a:rPr lang="en-US" dirty="0"/>
              <a:t> grade (non-diagram multiple choice) &gt;90%</a:t>
            </a:r>
          </a:p>
        </p:txBody>
      </p:sp>
    </p:spTree>
    <p:extLst>
      <p:ext uri="{BB962C8B-B14F-4D97-AF65-F5344CB8AC3E}">
        <p14:creationId xmlns:p14="http://schemas.microsoft.com/office/powerpoint/2010/main" val="784160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4B74-5BE9-E64C-86E8-D7A801143EAD}"/>
              </a:ext>
            </a:extLst>
          </p:cNvPr>
          <p:cNvSpPr>
            <a:spLocks noGrp="1"/>
          </p:cNvSpPr>
          <p:nvPr>
            <p:ph type="title"/>
          </p:nvPr>
        </p:nvSpPr>
        <p:spPr/>
        <p:txBody>
          <a:bodyPr/>
          <a:lstStyle/>
          <a:p>
            <a:r>
              <a:rPr lang="en-US" dirty="0"/>
              <a:t>Aristo’s Success </a:t>
            </a:r>
          </a:p>
        </p:txBody>
      </p:sp>
      <p:sp>
        <p:nvSpPr>
          <p:cNvPr id="4" name="Slide Number Placeholder 3">
            <a:extLst>
              <a:ext uri="{FF2B5EF4-FFF2-40B4-BE49-F238E27FC236}">
                <a16:creationId xmlns:a16="http://schemas.microsoft.com/office/drawing/2014/main" id="{789FF0CD-2342-5C4F-931E-730EBDC66264}"/>
              </a:ext>
            </a:extLst>
          </p:cNvPr>
          <p:cNvSpPr>
            <a:spLocks noGrp="1"/>
          </p:cNvSpPr>
          <p:nvPr>
            <p:ph type="sldNum" sz="quarter" idx="12"/>
          </p:nvPr>
        </p:nvSpPr>
        <p:spPr/>
        <p:txBody>
          <a:bodyPr/>
          <a:lstStyle/>
          <a:p>
            <a:fld id="{2950F06C-DC55-49E8-966D-651E62CB7ADF}" type="slidenum">
              <a:rPr lang="en-US" smtClean="0"/>
              <a:pPr/>
              <a:t>35</a:t>
            </a:fld>
            <a:endParaRPr lang="en-US"/>
          </a:p>
        </p:txBody>
      </p:sp>
      <p:pic>
        <p:nvPicPr>
          <p:cNvPr id="12" name="Content Placeholder 11">
            <a:extLst>
              <a:ext uri="{FF2B5EF4-FFF2-40B4-BE49-F238E27FC236}">
                <a16:creationId xmlns:a16="http://schemas.microsoft.com/office/drawing/2014/main" id="{D8FA62E5-6AA6-9742-A438-AB3C27C24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948" y="762000"/>
            <a:ext cx="5184612" cy="57473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15036F63-BF27-5F48-8B8B-6B749BDF1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264" y="2641076"/>
            <a:ext cx="6438900" cy="2845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Rectangle 16">
            <a:extLst>
              <a:ext uri="{FF2B5EF4-FFF2-40B4-BE49-F238E27FC236}">
                <a16:creationId xmlns:a16="http://schemas.microsoft.com/office/drawing/2014/main" id="{DADA18F8-90E6-AE46-A6A0-AA2C3B7AAF7D}"/>
              </a:ext>
            </a:extLst>
          </p:cNvPr>
          <p:cNvSpPr/>
          <p:nvPr/>
        </p:nvSpPr>
        <p:spPr>
          <a:xfrm>
            <a:off x="5867400" y="2258587"/>
            <a:ext cx="2940228" cy="307777"/>
          </a:xfrm>
          <a:prstGeom prst="rect">
            <a:avLst/>
          </a:prstGeom>
        </p:spPr>
        <p:txBody>
          <a:bodyPr wrap="none">
            <a:spAutoFit/>
          </a:bodyPr>
          <a:lstStyle/>
          <a:p>
            <a:r>
              <a:rPr lang="en-US" sz="1400" dirty="0">
                <a:solidFill>
                  <a:srgbClr val="000090"/>
                </a:solidFill>
              </a:rPr>
              <a:t>Details in: Clark et al, arXiv-2019</a:t>
            </a:r>
          </a:p>
        </p:txBody>
      </p:sp>
    </p:spTree>
    <p:extLst>
      <p:ext uri="{BB962C8B-B14F-4D97-AF65-F5344CB8AC3E}">
        <p14:creationId xmlns:p14="http://schemas.microsoft.com/office/powerpoint/2010/main" val="346116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4B74-5BE9-E64C-86E8-D7A801143EAD}"/>
              </a:ext>
            </a:extLst>
          </p:cNvPr>
          <p:cNvSpPr>
            <a:spLocks noGrp="1"/>
          </p:cNvSpPr>
          <p:nvPr>
            <p:ph type="title"/>
          </p:nvPr>
        </p:nvSpPr>
        <p:spPr/>
        <p:txBody>
          <a:bodyPr/>
          <a:lstStyle/>
          <a:p>
            <a:r>
              <a:rPr lang="en-US" dirty="0"/>
              <a:t>Neural Network solvers for natural language</a:t>
            </a:r>
          </a:p>
        </p:txBody>
      </p:sp>
      <p:sp>
        <p:nvSpPr>
          <p:cNvPr id="3" name="Content Placeholder 2">
            <a:extLst>
              <a:ext uri="{FF2B5EF4-FFF2-40B4-BE49-F238E27FC236}">
                <a16:creationId xmlns:a16="http://schemas.microsoft.com/office/drawing/2014/main" id="{84911388-3FA0-8645-A4DA-DB6F67D7EA96}"/>
              </a:ext>
            </a:extLst>
          </p:cNvPr>
          <p:cNvSpPr>
            <a:spLocks noGrp="1"/>
          </p:cNvSpPr>
          <p:nvPr>
            <p:ph idx="1"/>
          </p:nvPr>
        </p:nvSpPr>
        <p:spPr/>
        <p:txBody>
          <a:bodyPr/>
          <a:lstStyle/>
          <a:p>
            <a:r>
              <a:rPr lang="en-US" dirty="0"/>
              <a:t>Big gains are achieved in the past 1-2 years</a:t>
            </a:r>
          </a:p>
          <a:p>
            <a:endParaRPr lang="en-US" dirty="0"/>
          </a:p>
          <a:p>
            <a:r>
              <a:rPr lang="en-US" dirty="0"/>
              <a:t>Not just in Aristo: they have been pretty effective in a wide range of NLP problems </a:t>
            </a:r>
          </a:p>
        </p:txBody>
      </p:sp>
      <p:sp>
        <p:nvSpPr>
          <p:cNvPr id="4" name="Slide Number Placeholder 3">
            <a:extLst>
              <a:ext uri="{FF2B5EF4-FFF2-40B4-BE49-F238E27FC236}">
                <a16:creationId xmlns:a16="http://schemas.microsoft.com/office/drawing/2014/main" id="{789FF0CD-2342-5C4F-931E-730EBDC66264}"/>
              </a:ext>
            </a:extLst>
          </p:cNvPr>
          <p:cNvSpPr>
            <a:spLocks noGrp="1"/>
          </p:cNvSpPr>
          <p:nvPr>
            <p:ph type="sldNum" sz="quarter" idx="12"/>
          </p:nvPr>
        </p:nvSpPr>
        <p:spPr/>
        <p:txBody>
          <a:bodyPr/>
          <a:lstStyle/>
          <a:p>
            <a:fld id="{2950F06C-DC55-49E8-966D-651E62CB7ADF}" type="slidenum">
              <a:rPr lang="en-US" smtClean="0"/>
              <a:pPr/>
              <a:t>36</a:t>
            </a:fld>
            <a:endParaRPr lang="en-US"/>
          </a:p>
        </p:txBody>
      </p:sp>
      <p:sp>
        <p:nvSpPr>
          <p:cNvPr id="6" name="Rounded Rectangle 5">
            <a:extLst>
              <a:ext uri="{FF2B5EF4-FFF2-40B4-BE49-F238E27FC236}">
                <a16:creationId xmlns:a16="http://schemas.microsoft.com/office/drawing/2014/main" id="{39EBE22E-544C-5C4A-9F5C-02BA636EB445}"/>
              </a:ext>
            </a:extLst>
          </p:cNvPr>
          <p:cNvSpPr/>
          <p:nvPr/>
        </p:nvSpPr>
        <p:spPr>
          <a:xfrm>
            <a:off x="5617845" y="3343820"/>
            <a:ext cx="2020861" cy="974895"/>
          </a:xfrm>
          <a:prstGeom prst="roundRect">
            <a:avLst>
              <a:gd name="adj" fmla="val 9116"/>
            </a:avLst>
          </a:prstGeom>
          <a:solidFill>
            <a:srgbClr val="C02B2D">
              <a:alpha val="22353"/>
            </a:srgbClr>
          </a:solidFill>
          <a:ln>
            <a:solidFill>
              <a:srgbClr val="C02B2D"/>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b="1" i="1" dirty="0">
                <a:latin typeface="Merriweather Sans" panose="02000503060000020004" pitchFamily="2" charset="77"/>
              </a:rPr>
              <a:t>NN</a:t>
            </a:r>
          </a:p>
        </p:txBody>
      </p:sp>
      <p:graphicFrame>
        <p:nvGraphicFramePr>
          <p:cNvPr id="7" name="Table 6">
            <a:extLst>
              <a:ext uri="{FF2B5EF4-FFF2-40B4-BE49-F238E27FC236}">
                <a16:creationId xmlns:a16="http://schemas.microsoft.com/office/drawing/2014/main" id="{7A23BEAC-358F-1B4F-A3CC-56D697BB4B3A}"/>
              </a:ext>
            </a:extLst>
          </p:cNvPr>
          <p:cNvGraphicFramePr>
            <a:graphicFrameLocks noGrp="1" noChangeAspect="1"/>
          </p:cNvGraphicFramePr>
          <p:nvPr>
            <p:extLst>
              <p:ext uri="{D42A27DB-BD31-4B8C-83A1-F6EECF244321}">
                <p14:modId xmlns:p14="http://schemas.microsoft.com/office/powerpoint/2010/main" val="3340832193"/>
              </p:ext>
            </p:extLst>
          </p:nvPr>
        </p:nvGraphicFramePr>
        <p:xfrm>
          <a:off x="6962983" y="2819400"/>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extLst>
                  <a:ext uri="{0D108BD9-81ED-4DB2-BD59-A6C34878D82A}">
                    <a16:rowId xmlns:a16="http://schemas.microsoft.com/office/drawing/2014/main" val="668165798"/>
                  </a:ext>
                </a:extLst>
              </a:tr>
            </a:tbl>
          </a:graphicData>
        </a:graphic>
      </p:graphicFrame>
      <p:graphicFrame>
        <p:nvGraphicFramePr>
          <p:cNvPr id="8" name="Table 7">
            <a:extLst>
              <a:ext uri="{FF2B5EF4-FFF2-40B4-BE49-F238E27FC236}">
                <a16:creationId xmlns:a16="http://schemas.microsoft.com/office/drawing/2014/main" id="{AA35CDDB-1F80-B840-8BF4-698692666E30}"/>
              </a:ext>
            </a:extLst>
          </p:cNvPr>
          <p:cNvGraphicFramePr>
            <a:graphicFrameLocks noGrp="1" noChangeAspect="1"/>
          </p:cNvGraphicFramePr>
          <p:nvPr>
            <p:extLst>
              <p:ext uri="{D42A27DB-BD31-4B8C-83A1-F6EECF244321}">
                <p14:modId xmlns:p14="http://schemas.microsoft.com/office/powerpoint/2010/main" val="1195760519"/>
              </p:ext>
            </p:extLst>
          </p:nvPr>
        </p:nvGraphicFramePr>
        <p:xfrm>
          <a:off x="6278032" y="2826040"/>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extLst>
                  <a:ext uri="{0D108BD9-81ED-4DB2-BD59-A6C34878D82A}">
                    <a16:rowId xmlns:a16="http://schemas.microsoft.com/office/drawing/2014/main" val="668165798"/>
                  </a:ext>
                </a:extLst>
              </a:tr>
            </a:tbl>
          </a:graphicData>
        </a:graphic>
      </p:graphicFrame>
      <p:graphicFrame>
        <p:nvGraphicFramePr>
          <p:cNvPr id="9" name="Table 8">
            <a:extLst>
              <a:ext uri="{FF2B5EF4-FFF2-40B4-BE49-F238E27FC236}">
                <a16:creationId xmlns:a16="http://schemas.microsoft.com/office/drawing/2014/main" id="{C62BB516-9A94-B440-A55E-21C5716198FB}"/>
              </a:ext>
            </a:extLst>
          </p:cNvPr>
          <p:cNvGraphicFramePr>
            <a:graphicFrameLocks noGrp="1" noChangeAspect="1"/>
          </p:cNvGraphicFramePr>
          <p:nvPr>
            <p:extLst>
              <p:ext uri="{D42A27DB-BD31-4B8C-83A1-F6EECF244321}">
                <p14:modId xmlns:p14="http://schemas.microsoft.com/office/powerpoint/2010/main" val="1213875869"/>
              </p:ext>
            </p:extLst>
          </p:nvPr>
        </p:nvGraphicFramePr>
        <p:xfrm>
          <a:off x="5599109" y="282353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668165798"/>
                  </a:ext>
                </a:extLst>
              </a:tr>
            </a:tbl>
          </a:graphicData>
        </a:graphic>
      </p:graphicFrame>
      <p:sp>
        <p:nvSpPr>
          <p:cNvPr id="10" name="Rounded Rectangle 9">
            <a:extLst>
              <a:ext uri="{FF2B5EF4-FFF2-40B4-BE49-F238E27FC236}">
                <a16:creationId xmlns:a16="http://schemas.microsoft.com/office/drawing/2014/main" id="{DB5C2958-72FC-2246-A9DE-5E655A9ADA29}"/>
              </a:ext>
            </a:extLst>
          </p:cNvPr>
          <p:cNvSpPr/>
          <p:nvPr/>
        </p:nvSpPr>
        <p:spPr>
          <a:xfrm>
            <a:off x="5016357" y="4705343"/>
            <a:ext cx="3213243" cy="257679"/>
          </a:xfrm>
          <a:prstGeom prst="roundRect">
            <a:avLst/>
          </a:prstGeom>
          <a:noFill/>
        </p:spPr>
        <p:txBody>
          <a:bodyPr wrap="square" lIns="91440" tIns="0" rIns="91440" bIns="0" anchor="ctr" anchorCtr="0">
            <a:noAutofit/>
          </a:bodyPr>
          <a:lstStyle/>
          <a:p>
            <a:pPr algn="ctr"/>
            <a:r>
              <a:rPr lang="en-US" sz="1400" dirty="0">
                <a:latin typeface="Merriweather Sans" panose="02000503060000020004" pitchFamily="2" charset="77"/>
              </a:rPr>
              <a:t>…    </a:t>
            </a:r>
            <a:r>
              <a:rPr lang="en-US" sz="1400" b="1" dirty="0">
                <a:solidFill>
                  <a:srgbClr val="6F359E"/>
                </a:solidFill>
                <a:latin typeface="Merriweather Sans" panose="02000503060000020004" pitchFamily="2" charset="77"/>
              </a:rPr>
              <a:t>vacation</a:t>
            </a:r>
            <a:r>
              <a:rPr lang="en-US" sz="1400" dirty="0">
                <a:latin typeface="Merriweather Sans" panose="02000503060000020004" pitchFamily="2" charset="77"/>
              </a:rPr>
              <a:t>    </a:t>
            </a:r>
            <a:r>
              <a:rPr lang="en-US" sz="1400" b="1" dirty="0">
                <a:solidFill>
                  <a:srgbClr val="1434F7"/>
                </a:solidFill>
                <a:latin typeface="Merriweather Sans" panose="02000503060000020004" pitchFamily="2" charset="77"/>
              </a:rPr>
              <a:t>in</a:t>
            </a:r>
            <a:r>
              <a:rPr lang="en-US" sz="1400" dirty="0">
                <a:latin typeface="Merriweather Sans" panose="02000503060000020004" pitchFamily="2" charset="77"/>
              </a:rPr>
              <a:t>      </a:t>
            </a:r>
            <a:r>
              <a:rPr lang="en-US" sz="1400" b="1" dirty="0">
                <a:solidFill>
                  <a:srgbClr val="5C953F"/>
                </a:solidFill>
                <a:latin typeface="Merriweather Sans" panose="02000503060000020004" pitchFamily="2" charset="77"/>
              </a:rPr>
              <a:t>Paris</a:t>
            </a:r>
            <a:r>
              <a:rPr lang="en-US" sz="1400" b="1" dirty="0">
                <a:solidFill>
                  <a:srgbClr val="00B050"/>
                </a:solidFill>
                <a:latin typeface="Merriweather Sans" panose="02000503060000020004" pitchFamily="2" charset="77"/>
              </a:rPr>
              <a:t> </a:t>
            </a:r>
            <a:r>
              <a:rPr lang="en-US" sz="1400" b="1" dirty="0">
                <a:latin typeface="Merriweather Sans" panose="02000503060000020004" pitchFamily="2" charset="77"/>
              </a:rPr>
              <a:t>     </a:t>
            </a:r>
            <a:r>
              <a:rPr lang="en-US" sz="1400" dirty="0">
                <a:latin typeface="Merriweather Sans" panose="02000503060000020004" pitchFamily="2" charset="77"/>
              </a:rPr>
              <a:t>… </a:t>
            </a:r>
          </a:p>
        </p:txBody>
      </p:sp>
      <p:cxnSp>
        <p:nvCxnSpPr>
          <p:cNvPr id="11" name="Straight Arrow Connector 10">
            <a:extLst>
              <a:ext uri="{FF2B5EF4-FFF2-40B4-BE49-F238E27FC236}">
                <a16:creationId xmlns:a16="http://schemas.microsoft.com/office/drawing/2014/main" id="{C58F5856-996C-3946-9234-6F627C2B41B5}"/>
              </a:ext>
            </a:extLst>
          </p:cNvPr>
          <p:cNvCxnSpPr>
            <a:cxnSpLocks/>
          </p:cNvCxnSpPr>
          <p:nvPr/>
        </p:nvCxnSpPr>
        <p:spPr>
          <a:xfrm flipV="1">
            <a:off x="5922761" y="4336762"/>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7ECB917-E4DF-2B4B-9C3C-3E0F4A7AFB18}"/>
              </a:ext>
            </a:extLst>
          </p:cNvPr>
          <p:cNvCxnSpPr>
            <a:cxnSpLocks/>
          </p:cNvCxnSpPr>
          <p:nvPr/>
        </p:nvCxnSpPr>
        <p:spPr>
          <a:xfrm flipV="1">
            <a:off x="6603266" y="4333341"/>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4824632-339D-C04E-BA7A-DA3F3BD49786}"/>
              </a:ext>
            </a:extLst>
          </p:cNvPr>
          <p:cNvCxnSpPr>
            <a:cxnSpLocks/>
          </p:cNvCxnSpPr>
          <p:nvPr/>
        </p:nvCxnSpPr>
        <p:spPr>
          <a:xfrm flipV="1">
            <a:off x="7265243" y="4333341"/>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A1CD1C-3AC2-F047-AC2A-534E291EB33F}"/>
              </a:ext>
            </a:extLst>
          </p:cNvPr>
          <p:cNvCxnSpPr>
            <a:cxnSpLocks/>
          </p:cNvCxnSpPr>
          <p:nvPr/>
        </p:nvCxnSpPr>
        <p:spPr>
          <a:xfrm flipV="1">
            <a:off x="5906388" y="3077810"/>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43C6404-5AB5-BE4F-986D-D2AC6A889409}"/>
              </a:ext>
            </a:extLst>
          </p:cNvPr>
          <p:cNvCxnSpPr>
            <a:cxnSpLocks/>
          </p:cNvCxnSpPr>
          <p:nvPr/>
        </p:nvCxnSpPr>
        <p:spPr>
          <a:xfrm flipV="1">
            <a:off x="6595290" y="3076692"/>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F909C0-1B30-844D-9DFE-C3CF7A4D1CEE}"/>
              </a:ext>
            </a:extLst>
          </p:cNvPr>
          <p:cNvCxnSpPr>
            <a:cxnSpLocks/>
          </p:cNvCxnSpPr>
          <p:nvPr/>
        </p:nvCxnSpPr>
        <p:spPr>
          <a:xfrm flipV="1">
            <a:off x="7275403" y="3076692"/>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0EBBFEC-06BE-D841-84AF-5546B739E7A3}"/>
              </a:ext>
            </a:extLst>
          </p:cNvPr>
          <p:cNvSpPr/>
          <p:nvPr/>
        </p:nvSpPr>
        <p:spPr>
          <a:xfrm>
            <a:off x="4829815" y="5191622"/>
            <a:ext cx="3521285" cy="461665"/>
          </a:xfrm>
          <a:prstGeom prst="rect">
            <a:avLst/>
          </a:prstGeom>
        </p:spPr>
        <p:txBody>
          <a:bodyPr wrap="none">
            <a:spAutoFit/>
          </a:bodyPr>
          <a:lstStyle/>
          <a:p>
            <a:pPr algn="ctr"/>
            <a:r>
              <a:rPr lang="en-US" sz="1200" dirty="0">
                <a:latin typeface="Merriweather Sans" panose="02000503060000020004" pitchFamily="2" charset="77"/>
              </a:rPr>
              <a:t>Many works: </a:t>
            </a:r>
          </a:p>
          <a:p>
            <a:pPr algn="ctr"/>
            <a:r>
              <a:rPr lang="en-US" sz="1200" dirty="0">
                <a:solidFill>
                  <a:schemeClr val="tx1">
                    <a:lumMod val="50000"/>
                    <a:lumOff val="50000"/>
                  </a:schemeClr>
                </a:solidFill>
                <a:latin typeface="Merriweather Sans" panose="02000503060000020004" pitchFamily="2" charset="77"/>
              </a:rPr>
              <a:t>[Peters et al. 18, Devlin et al.18; Radford et al.18, …]</a:t>
            </a:r>
          </a:p>
        </p:txBody>
      </p:sp>
    </p:spTree>
    <p:extLst>
      <p:ext uri="{BB962C8B-B14F-4D97-AF65-F5344CB8AC3E}">
        <p14:creationId xmlns:p14="http://schemas.microsoft.com/office/powerpoint/2010/main" val="3710489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4B74-5BE9-E64C-86E8-D7A801143EAD}"/>
              </a:ext>
            </a:extLst>
          </p:cNvPr>
          <p:cNvSpPr>
            <a:spLocks noGrp="1"/>
          </p:cNvSpPr>
          <p:nvPr>
            <p:ph type="title"/>
          </p:nvPr>
        </p:nvSpPr>
        <p:spPr/>
        <p:txBody>
          <a:bodyPr/>
          <a:lstStyle/>
          <a:p>
            <a:r>
              <a:rPr lang="en-US" dirty="0"/>
              <a:t>Neural Network solvers for natural language</a:t>
            </a:r>
          </a:p>
        </p:txBody>
      </p:sp>
      <p:sp>
        <p:nvSpPr>
          <p:cNvPr id="3" name="Content Placeholder 2">
            <a:extLst>
              <a:ext uri="{FF2B5EF4-FFF2-40B4-BE49-F238E27FC236}">
                <a16:creationId xmlns:a16="http://schemas.microsoft.com/office/drawing/2014/main" id="{84911388-3FA0-8645-A4DA-DB6F67D7EA96}"/>
              </a:ext>
            </a:extLst>
          </p:cNvPr>
          <p:cNvSpPr>
            <a:spLocks noGrp="1"/>
          </p:cNvSpPr>
          <p:nvPr>
            <p:ph idx="1"/>
          </p:nvPr>
        </p:nvSpPr>
        <p:spPr/>
        <p:txBody>
          <a:bodyPr/>
          <a:lstStyle/>
          <a:p>
            <a:r>
              <a:rPr lang="en-US" dirty="0"/>
              <a:t>My view: </a:t>
            </a:r>
          </a:p>
          <a:p>
            <a:pPr lvl="1"/>
            <a:r>
              <a:rPr lang="en-US" dirty="0"/>
              <a:t>An engineering revolution</a:t>
            </a:r>
          </a:p>
          <a:p>
            <a:pPr lvl="1"/>
            <a:r>
              <a:rPr lang="en-US" dirty="0"/>
              <a:t>Concepts and ideas were out there (for decades)</a:t>
            </a:r>
          </a:p>
          <a:p>
            <a:pPr marL="0" indent="0">
              <a:buNone/>
            </a:pPr>
            <a:endParaRPr lang="en-US" dirty="0"/>
          </a:p>
          <a:p>
            <a:r>
              <a:rPr lang="en-US" dirty="0"/>
              <a:t>Enabled by: </a:t>
            </a:r>
          </a:p>
          <a:p>
            <a:pPr lvl="1">
              <a:buFont typeface="Wingdings" pitchFamily="2" charset="2"/>
              <a:buChar char="ü"/>
            </a:pPr>
            <a:r>
              <a:rPr lang="en-US" b="1" dirty="0"/>
              <a:t>Big compute: </a:t>
            </a:r>
          </a:p>
          <a:p>
            <a:pPr marL="914400" lvl="2" indent="0">
              <a:buNone/>
            </a:pPr>
            <a:r>
              <a:rPr lang="en-US" dirty="0"/>
              <a:t>Having access to many GPUs/TPUs is a must now</a:t>
            </a:r>
          </a:p>
          <a:p>
            <a:pPr marL="914400" lvl="2" indent="0">
              <a:buNone/>
            </a:pPr>
            <a:endParaRPr lang="en-US" b="1" dirty="0"/>
          </a:p>
          <a:p>
            <a:pPr lvl="1">
              <a:buFont typeface="Wingdings" pitchFamily="2" charset="2"/>
              <a:buChar char="ü"/>
            </a:pPr>
            <a:r>
              <a:rPr lang="en-US" b="1" dirty="0"/>
              <a:t>Massive pre-training:</a:t>
            </a:r>
            <a:r>
              <a:rPr lang="en-US" dirty="0"/>
              <a:t>  </a:t>
            </a:r>
          </a:p>
          <a:p>
            <a:pPr marL="914400" lvl="2" indent="0">
              <a:buNone/>
            </a:pPr>
            <a:r>
              <a:rPr lang="en-US" dirty="0"/>
              <a:t>Billions are documents are used to tune them</a:t>
            </a:r>
            <a:br>
              <a:rPr lang="en-US" dirty="0"/>
            </a:br>
            <a:endParaRPr lang="en-US" dirty="0"/>
          </a:p>
          <a:p>
            <a:pPr lvl="1">
              <a:buFont typeface="Wingdings" pitchFamily="2" charset="2"/>
              <a:buChar char="ü"/>
            </a:pPr>
            <a:r>
              <a:rPr lang="en-US" b="1" dirty="0"/>
              <a:t>Big supervision:</a:t>
            </a:r>
            <a:r>
              <a:rPr lang="en-US" dirty="0"/>
              <a:t> </a:t>
            </a:r>
          </a:p>
          <a:p>
            <a:pPr marL="914400" lvl="2" indent="0">
              <a:buNone/>
            </a:pPr>
            <a:r>
              <a:rPr lang="en-US" dirty="0"/>
              <a:t>Availability of more annotated data</a:t>
            </a:r>
            <a:br>
              <a:rPr lang="en-US" dirty="0"/>
            </a:br>
            <a:r>
              <a:rPr lang="en-US" dirty="0"/>
              <a:t> </a:t>
            </a:r>
          </a:p>
        </p:txBody>
      </p:sp>
      <p:sp>
        <p:nvSpPr>
          <p:cNvPr id="4" name="Slide Number Placeholder 3">
            <a:extLst>
              <a:ext uri="{FF2B5EF4-FFF2-40B4-BE49-F238E27FC236}">
                <a16:creationId xmlns:a16="http://schemas.microsoft.com/office/drawing/2014/main" id="{789FF0CD-2342-5C4F-931E-730EBDC66264}"/>
              </a:ext>
            </a:extLst>
          </p:cNvPr>
          <p:cNvSpPr>
            <a:spLocks noGrp="1"/>
          </p:cNvSpPr>
          <p:nvPr>
            <p:ph type="sldNum" sz="quarter" idx="12"/>
          </p:nvPr>
        </p:nvSpPr>
        <p:spPr/>
        <p:txBody>
          <a:bodyPr/>
          <a:lstStyle/>
          <a:p>
            <a:fld id="{2950F06C-DC55-49E8-966D-651E62CB7ADF}" type="slidenum">
              <a:rPr lang="en-US" smtClean="0"/>
              <a:pPr/>
              <a:t>37</a:t>
            </a:fld>
            <a:endParaRPr lang="en-US"/>
          </a:p>
        </p:txBody>
      </p:sp>
    </p:spTree>
    <p:extLst>
      <p:ext uri="{BB962C8B-B14F-4D97-AF65-F5344CB8AC3E}">
        <p14:creationId xmlns:p14="http://schemas.microsoft.com/office/powerpoint/2010/main" val="382653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A360-68D3-9041-A02F-E9EE5C62575F}"/>
              </a:ext>
            </a:extLst>
          </p:cNvPr>
          <p:cNvSpPr>
            <a:spLocks noGrp="1"/>
          </p:cNvSpPr>
          <p:nvPr>
            <p:ph type="title"/>
          </p:nvPr>
        </p:nvSpPr>
        <p:spPr/>
        <p:txBody>
          <a:bodyPr/>
          <a:lstStyle/>
          <a:p>
            <a:r>
              <a:rPr lang="en-US" dirty="0"/>
              <a:t>Neural Net resurgence </a:t>
            </a:r>
          </a:p>
        </p:txBody>
      </p:sp>
      <p:sp>
        <p:nvSpPr>
          <p:cNvPr id="3" name="Content Placeholder 2">
            <a:extLst>
              <a:ext uri="{FF2B5EF4-FFF2-40B4-BE49-F238E27FC236}">
                <a16:creationId xmlns:a16="http://schemas.microsoft.com/office/drawing/2014/main" id="{A0A833C5-A683-5A4A-9B9A-998F8D06E52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B8D8C67-8B1F-E646-BA1B-8624C1345DA4}"/>
              </a:ext>
            </a:extLst>
          </p:cNvPr>
          <p:cNvSpPr>
            <a:spLocks noGrp="1"/>
          </p:cNvSpPr>
          <p:nvPr>
            <p:ph type="sldNum" sz="quarter" idx="12"/>
          </p:nvPr>
        </p:nvSpPr>
        <p:spPr/>
        <p:txBody>
          <a:bodyPr/>
          <a:lstStyle/>
          <a:p>
            <a:fld id="{2950F06C-DC55-49E8-966D-651E62CB7ADF}" type="slidenum">
              <a:rPr lang="en-US" smtClean="0"/>
              <a:pPr/>
              <a:t>38</a:t>
            </a:fld>
            <a:endParaRPr lang="en-US"/>
          </a:p>
        </p:txBody>
      </p:sp>
      <p:pic>
        <p:nvPicPr>
          <p:cNvPr id="6" name="Picture 5">
            <a:extLst>
              <a:ext uri="{FF2B5EF4-FFF2-40B4-BE49-F238E27FC236}">
                <a16:creationId xmlns:a16="http://schemas.microsoft.com/office/drawing/2014/main" id="{0156D76D-76EE-734B-8CD0-29880A3A39F6}"/>
              </a:ext>
            </a:extLst>
          </p:cNvPr>
          <p:cNvPicPr>
            <a:picLocks noChangeAspect="1"/>
          </p:cNvPicPr>
          <p:nvPr/>
        </p:nvPicPr>
        <p:blipFill>
          <a:blip r:embed="rId3"/>
          <a:stretch>
            <a:fillRect/>
          </a:stretch>
        </p:blipFill>
        <p:spPr>
          <a:xfrm>
            <a:off x="1467464" y="1286430"/>
            <a:ext cx="6477000" cy="4315301"/>
          </a:xfrm>
          <a:prstGeom prst="rect">
            <a:avLst/>
          </a:prstGeom>
        </p:spPr>
      </p:pic>
    </p:spTree>
    <p:extLst>
      <p:ext uri="{BB962C8B-B14F-4D97-AF65-F5344CB8AC3E}">
        <p14:creationId xmlns:p14="http://schemas.microsoft.com/office/powerpoint/2010/main" val="1929636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3993-7CF3-634F-A692-B180A6B4F59C}"/>
              </a:ext>
            </a:extLst>
          </p:cNvPr>
          <p:cNvSpPr>
            <a:spLocks noGrp="1"/>
          </p:cNvSpPr>
          <p:nvPr>
            <p:ph type="title"/>
          </p:nvPr>
        </p:nvSpPr>
        <p:spPr/>
        <p:txBody>
          <a:bodyPr/>
          <a:lstStyle/>
          <a:p>
            <a:r>
              <a:rPr lang="en-US" dirty="0"/>
              <a:t>What’s next? What is missing? </a:t>
            </a:r>
          </a:p>
        </p:txBody>
      </p:sp>
      <p:sp>
        <p:nvSpPr>
          <p:cNvPr id="3" name="Content Placeholder 2">
            <a:extLst>
              <a:ext uri="{FF2B5EF4-FFF2-40B4-BE49-F238E27FC236}">
                <a16:creationId xmlns:a16="http://schemas.microsoft.com/office/drawing/2014/main" id="{330C0EA8-2C0B-C842-9A2E-F633CFC01960}"/>
              </a:ext>
            </a:extLst>
          </p:cNvPr>
          <p:cNvSpPr>
            <a:spLocks noGrp="1"/>
          </p:cNvSpPr>
          <p:nvPr>
            <p:ph idx="1"/>
          </p:nvPr>
        </p:nvSpPr>
        <p:spPr>
          <a:xfrm>
            <a:off x="381000" y="762000"/>
            <a:ext cx="4648200" cy="5364163"/>
          </a:xfrm>
        </p:spPr>
        <p:txBody>
          <a:bodyPr/>
          <a:lstStyle/>
          <a:p>
            <a:r>
              <a:rPr lang="en-US" sz="2000" dirty="0"/>
              <a:t>Neural Nets have nearly “solved” the science challenges!</a:t>
            </a:r>
          </a:p>
          <a:p>
            <a:pPr lvl="1"/>
            <a:r>
              <a:rPr lang="en-US" sz="2000" dirty="0"/>
              <a:t>Do we understand why?</a:t>
            </a:r>
          </a:p>
          <a:p>
            <a:pPr marL="0" indent="0">
              <a:buNone/>
            </a:pPr>
            <a:endParaRPr lang="en-US" sz="2000" dirty="0"/>
          </a:p>
          <a:p>
            <a:r>
              <a:rPr lang="en-US" sz="2000" dirty="0"/>
              <a:t>In many cases, we are </a:t>
            </a:r>
            <a:r>
              <a:rPr lang="en-US" sz="2000" b="1" dirty="0"/>
              <a:t>not</a:t>
            </a:r>
            <a:r>
              <a:rPr lang="en-US" sz="2000" dirty="0"/>
              <a:t> able to </a:t>
            </a:r>
            <a:r>
              <a:rPr lang="en-US" sz="2000" dirty="0">
                <a:solidFill>
                  <a:srgbClr val="0000FF"/>
                </a:solidFill>
              </a:rPr>
              <a:t>explain</a:t>
            </a:r>
            <a:r>
              <a:rPr lang="en-US" sz="2000" dirty="0"/>
              <a:t> their decisions. </a:t>
            </a:r>
          </a:p>
          <a:p>
            <a:pPr lvl="1"/>
            <a:r>
              <a:rPr lang="en-US" sz="2000" dirty="0"/>
              <a:t>As a result, we can’t assess the extent of their </a:t>
            </a:r>
            <a:r>
              <a:rPr lang="en-US" sz="2000" dirty="0">
                <a:solidFill>
                  <a:srgbClr val="0000FF"/>
                </a:solidFill>
              </a:rPr>
              <a:t>reliability</a:t>
            </a:r>
            <a:r>
              <a:rPr lang="en-US" sz="2000" dirty="0"/>
              <a:t>. </a:t>
            </a:r>
          </a:p>
          <a:p>
            <a:pPr marL="0" indent="0">
              <a:buNone/>
            </a:pPr>
            <a:endParaRPr lang="en-US" sz="2000" dirty="0"/>
          </a:p>
          <a:p>
            <a:r>
              <a:rPr lang="en-US" sz="2000" dirty="0"/>
              <a:t>Additionally, </a:t>
            </a:r>
            <a:r>
              <a:rPr lang="en-US" sz="2000" dirty="0">
                <a:solidFill>
                  <a:srgbClr val="0000FF"/>
                </a:solidFill>
              </a:rPr>
              <a:t>extending</a:t>
            </a:r>
            <a:r>
              <a:rPr lang="en-US" sz="2000" dirty="0"/>
              <a:t> them is not trivial  </a:t>
            </a:r>
            <a:r>
              <a:rPr lang="en-US" sz="1600" dirty="0"/>
              <a:t>(largely an open problem)</a:t>
            </a:r>
            <a:endParaRPr lang="en-US" sz="2000" dirty="0"/>
          </a:p>
        </p:txBody>
      </p:sp>
      <p:sp>
        <p:nvSpPr>
          <p:cNvPr id="4" name="Slide Number Placeholder 3">
            <a:extLst>
              <a:ext uri="{FF2B5EF4-FFF2-40B4-BE49-F238E27FC236}">
                <a16:creationId xmlns:a16="http://schemas.microsoft.com/office/drawing/2014/main" id="{207CB608-CA3F-4044-A278-7BD58CFF1C59}"/>
              </a:ext>
            </a:extLst>
          </p:cNvPr>
          <p:cNvSpPr>
            <a:spLocks noGrp="1"/>
          </p:cNvSpPr>
          <p:nvPr>
            <p:ph type="sldNum" sz="quarter" idx="12"/>
          </p:nvPr>
        </p:nvSpPr>
        <p:spPr/>
        <p:txBody>
          <a:bodyPr/>
          <a:lstStyle/>
          <a:p>
            <a:fld id="{2950F06C-DC55-49E8-966D-651E62CB7ADF}" type="slidenum">
              <a:rPr lang="en-US" smtClean="0"/>
              <a:pPr/>
              <a:t>39</a:t>
            </a:fld>
            <a:endParaRPr lang="en-US"/>
          </a:p>
        </p:txBody>
      </p:sp>
      <p:grpSp>
        <p:nvGrpSpPr>
          <p:cNvPr id="25" name="Group 24">
            <a:extLst>
              <a:ext uri="{FF2B5EF4-FFF2-40B4-BE49-F238E27FC236}">
                <a16:creationId xmlns:a16="http://schemas.microsoft.com/office/drawing/2014/main" id="{40D2B5FC-A3D7-CD46-B910-329698B50AA2}"/>
              </a:ext>
            </a:extLst>
          </p:cNvPr>
          <p:cNvGrpSpPr/>
          <p:nvPr/>
        </p:nvGrpSpPr>
        <p:grpSpPr>
          <a:xfrm>
            <a:off x="5562600" y="1676400"/>
            <a:ext cx="3200400" cy="3200400"/>
            <a:chOff x="1108183" y="1688622"/>
            <a:chExt cx="3200400" cy="3200400"/>
          </a:xfrm>
        </p:grpSpPr>
        <p:cxnSp>
          <p:nvCxnSpPr>
            <p:cNvPr id="26" name="Straight Arrow Connector 25">
              <a:extLst>
                <a:ext uri="{FF2B5EF4-FFF2-40B4-BE49-F238E27FC236}">
                  <a16:creationId xmlns:a16="http://schemas.microsoft.com/office/drawing/2014/main" id="{80CF07C2-5295-214D-83E5-F098FCA0A692}"/>
                </a:ext>
              </a:extLst>
            </p:cNvPr>
            <p:cNvCxnSpPr>
              <a:cxnSpLocks/>
            </p:cNvCxnSpPr>
            <p:nvPr/>
          </p:nvCxnSpPr>
          <p:spPr bwMode="auto">
            <a:xfrm>
              <a:off x="1108183" y="4889022"/>
              <a:ext cx="3200400" cy="0"/>
            </a:xfrm>
            <a:prstGeom prst="straightConnector1">
              <a:avLst/>
            </a:prstGeom>
            <a:noFill/>
            <a:ln w="28575" cap="flat" cmpd="sng" algn="ctr">
              <a:solidFill>
                <a:schemeClr val="tx1"/>
              </a:solidFill>
              <a:prstDash val="solid"/>
              <a:round/>
              <a:headEnd type="none" w="med" len="med"/>
              <a:tailEnd type="arrow" w="med" len="med"/>
            </a:ln>
            <a:effectLst/>
          </p:spPr>
        </p:cxnSp>
        <p:cxnSp>
          <p:nvCxnSpPr>
            <p:cNvPr id="27" name="Straight Arrow Connector 26">
              <a:extLst>
                <a:ext uri="{FF2B5EF4-FFF2-40B4-BE49-F238E27FC236}">
                  <a16:creationId xmlns:a16="http://schemas.microsoft.com/office/drawing/2014/main" id="{11E3143D-5908-EF41-9853-DA414C4D797A}"/>
                </a:ext>
              </a:extLst>
            </p:cNvPr>
            <p:cNvCxnSpPr>
              <a:cxnSpLocks/>
            </p:cNvCxnSpPr>
            <p:nvPr/>
          </p:nvCxnSpPr>
          <p:spPr bwMode="auto">
            <a:xfrm flipV="1">
              <a:off x="1108183" y="1688622"/>
              <a:ext cx="0" cy="3200400"/>
            </a:xfrm>
            <a:prstGeom prst="straightConnector1">
              <a:avLst/>
            </a:prstGeom>
            <a:noFill/>
            <a:ln w="28575" cap="flat" cmpd="sng" algn="ctr">
              <a:solidFill>
                <a:schemeClr val="tx1"/>
              </a:solidFill>
              <a:prstDash val="solid"/>
              <a:round/>
              <a:headEnd type="none" w="med" len="med"/>
              <a:tailEnd type="arrow" w="med" len="med"/>
            </a:ln>
            <a:effectLst/>
          </p:spPr>
        </p:cxnSp>
      </p:grpSp>
      <p:sp>
        <p:nvSpPr>
          <p:cNvPr id="28" name="Rectangle 27">
            <a:extLst>
              <a:ext uri="{FF2B5EF4-FFF2-40B4-BE49-F238E27FC236}">
                <a16:creationId xmlns:a16="http://schemas.microsoft.com/office/drawing/2014/main" id="{F781298D-663A-2D4A-8AC4-87DA8D9D3A80}"/>
              </a:ext>
            </a:extLst>
          </p:cNvPr>
          <p:cNvSpPr/>
          <p:nvPr/>
        </p:nvSpPr>
        <p:spPr>
          <a:xfrm>
            <a:off x="7350016" y="5008048"/>
            <a:ext cx="1685141" cy="923330"/>
          </a:xfrm>
          <a:prstGeom prst="rect">
            <a:avLst/>
          </a:prstGeom>
        </p:spPr>
        <p:txBody>
          <a:bodyPr wrap="none">
            <a:spAutoFit/>
          </a:bodyPr>
          <a:lstStyle/>
          <a:p>
            <a:r>
              <a:rPr lang="en-US" dirty="0">
                <a:solidFill>
                  <a:srgbClr val="3366FF"/>
                </a:solidFill>
                <a:ea typeface="Arial"/>
                <a:cs typeface="Arial"/>
                <a:sym typeface="Arial"/>
              </a:rPr>
              <a:t>Transparency</a:t>
            </a:r>
            <a:br>
              <a:rPr lang="en-US" dirty="0">
                <a:solidFill>
                  <a:srgbClr val="3366FF"/>
                </a:solidFill>
                <a:ea typeface="Arial"/>
                <a:cs typeface="Arial"/>
                <a:sym typeface="Arial"/>
              </a:rPr>
            </a:br>
            <a:r>
              <a:rPr lang="en-US" dirty="0" err="1">
                <a:solidFill>
                  <a:srgbClr val="3366FF"/>
                </a:solidFill>
                <a:ea typeface="Arial"/>
                <a:cs typeface="Arial"/>
                <a:sym typeface="Arial"/>
              </a:rPr>
              <a:t>Explainability</a:t>
            </a:r>
            <a:endParaRPr lang="en-US" dirty="0">
              <a:solidFill>
                <a:srgbClr val="3366FF"/>
              </a:solidFill>
              <a:ea typeface="Arial"/>
              <a:cs typeface="Arial"/>
              <a:sym typeface="Arial"/>
            </a:endParaRPr>
          </a:p>
          <a:p>
            <a:r>
              <a:rPr lang="en-US" dirty="0">
                <a:solidFill>
                  <a:srgbClr val="3366FF"/>
                </a:solidFill>
                <a:ea typeface="Arial"/>
                <a:cs typeface="Arial"/>
                <a:sym typeface="Arial"/>
              </a:rPr>
              <a:t>Extensibility</a:t>
            </a:r>
            <a:endParaRPr lang="en-US" dirty="0"/>
          </a:p>
        </p:txBody>
      </p:sp>
      <p:sp>
        <p:nvSpPr>
          <p:cNvPr id="29" name="Rectangle 28">
            <a:extLst>
              <a:ext uri="{FF2B5EF4-FFF2-40B4-BE49-F238E27FC236}">
                <a16:creationId xmlns:a16="http://schemas.microsoft.com/office/drawing/2014/main" id="{CBC90D9A-42DD-1043-9178-E5AEB59EEE22}"/>
              </a:ext>
            </a:extLst>
          </p:cNvPr>
          <p:cNvSpPr/>
          <p:nvPr/>
        </p:nvSpPr>
        <p:spPr>
          <a:xfrm rot="16200000">
            <a:off x="4560777" y="1634018"/>
            <a:ext cx="1223412" cy="369332"/>
          </a:xfrm>
          <a:prstGeom prst="rect">
            <a:avLst/>
          </a:prstGeom>
        </p:spPr>
        <p:txBody>
          <a:bodyPr wrap="none">
            <a:spAutoFit/>
          </a:bodyPr>
          <a:lstStyle/>
          <a:p>
            <a:r>
              <a:rPr lang="en-US" dirty="0">
                <a:solidFill>
                  <a:srgbClr val="3366FF"/>
                </a:solidFill>
                <a:ea typeface="Arial"/>
                <a:cs typeface="Arial"/>
                <a:sym typeface="Arial"/>
              </a:rPr>
              <a:t>Accuracy</a:t>
            </a:r>
            <a:endParaRPr lang="en-US" dirty="0"/>
          </a:p>
        </p:txBody>
      </p:sp>
      <p:grpSp>
        <p:nvGrpSpPr>
          <p:cNvPr id="30" name="Group 29">
            <a:extLst>
              <a:ext uri="{FF2B5EF4-FFF2-40B4-BE49-F238E27FC236}">
                <a16:creationId xmlns:a16="http://schemas.microsoft.com/office/drawing/2014/main" id="{18D9C2B3-C161-F44B-8F8B-3BA99BE17300}"/>
              </a:ext>
            </a:extLst>
          </p:cNvPr>
          <p:cNvGrpSpPr/>
          <p:nvPr/>
        </p:nvGrpSpPr>
        <p:grpSpPr>
          <a:xfrm>
            <a:off x="5791200" y="2133609"/>
            <a:ext cx="1524000" cy="990591"/>
            <a:chOff x="1336783" y="2145831"/>
            <a:chExt cx="1524000" cy="990591"/>
          </a:xfrm>
        </p:grpSpPr>
        <p:sp>
          <p:nvSpPr>
            <p:cNvPr id="31" name="Rounded Rectangle 30">
              <a:extLst>
                <a:ext uri="{FF2B5EF4-FFF2-40B4-BE49-F238E27FC236}">
                  <a16:creationId xmlns:a16="http://schemas.microsoft.com/office/drawing/2014/main" id="{C4CFA4B9-A78A-B841-98FE-E756E924BDFF}"/>
                </a:ext>
              </a:extLst>
            </p:cNvPr>
            <p:cNvSpPr/>
            <p:nvPr/>
          </p:nvSpPr>
          <p:spPr bwMode="auto">
            <a:xfrm>
              <a:off x="1336783" y="2145831"/>
              <a:ext cx="1482426" cy="990591"/>
            </a:xfrm>
            <a:prstGeom prst="round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 name="Rectangle 31">
              <a:extLst>
                <a:ext uri="{FF2B5EF4-FFF2-40B4-BE49-F238E27FC236}">
                  <a16:creationId xmlns:a16="http://schemas.microsoft.com/office/drawing/2014/main" id="{3D61FE2D-76FF-6246-9719-93ECF26153C8}"/>
                </a:ext>
              </a:extLst>
            </p:cNvPr>
            <p:cNvSpPr/>
            <p:nvPr/>
          </p:nvSpPr>
          <p:spPr>
            <a:xfrm>
              <a:off x="1378354" y="2442612"/>
              <a:ext cx="1482429" cy="491581"/>
            </a:xfrm>
            <a:prstGeom prst="rect">
              <a:avLst/>
            </a:prstGeom>
          </p:spPr>
          <p:txBody>
            <a:bodyPr wrap="square">
              <a:noAutofit/>
            </a:bodyPr>
            <a:lstStyle/>
            <a:p>
              <a:pPr algn="ctr"/>
              <a:r>
                <a:rPr lang="en-US" sz="1600" dirty="0"/>
                <a:t>Neural Nets</a:t>
              </a:r>
            </a:p>
          </p:txBody>
        </p:sp>
      </p:grpSp>
      <p:grpSp>
        <p:nvGrpSpPr>
          <p:cNvPr id="33" name="Group 32">
            <a:extLst>
              <a:ext uri="{FF2B5EF4-FFF2-40B4-BE49-F238E27FC236}">
                <a16:creationId xmlns:a16="http://schemas.microsoft.com/office/drawing/2014/main" id="{BBFAC6D3-BBEB-DE48-8D04-8E9E85397F44}"/>
              </a:ext>
            </a:extLst>
          </p:cNvPr>
          <p:cNvGrpSpPr/>
          <p:nvPr/>
        </p:nvGrpSpPr>
        <p:grpSpPr>
          <a:xfrm>
            <a:off x="7010402" y="3276600"/>
            <a:ext cx="1752598" cy="990590"/>
            <a:chOff x="2555985" y="3288822"/>
            <a:chExt cx="1752598" cy="990590"/>
          </a:xfrm>
        </p:grpSpPr>
        <p:sp>
          <p:nvSpPr>
            <p:cNvPr id="34" name="Rounded Rectangle 33">
              <a:extLst>
                <a:ext uri="{FF2B5EF4-FFF2-40B4-BE49-F238E27FC236}">
                  <a16:creationId xmlns:a16="http://schemas.microsoft.com/office/drawing/2014/main" id="{5D50E689-DCDA-254A-B0AF-CF82A57C4DDF}"/>
                </a:ext>
              </a:extLst>
            </p:cNvPr>
            <p:cNvSpPr/>
            <p:nvPr/>
          </p:nvSpPr>
          <p:spPr bwMode="auto">
            <a:xfrm>
              <a:off x="2632184" y="3288822"/>
              <a:ext cx="1600179" cy="990590"/>
            </a:xfrm>
            <a:prstGeom prst="round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5" name="Rectangle 34">
              <a:extLst>
                <a:ext uri="{FF2B5EF4-FFF2-40B4-BE49-F238E27FC236}">
                  <a16:creationId xmlns:a16="http://schemas.microsoft.com/office/drawing/2014/main" id="{E7169F36-2195-5348-88B4-D756B2508ABB}"/>
                </a:ext>
              </a:extLst>
            </p:cNvPr>
            <p:cNvSpPr/>
            <p:nvPr/>
          </p:nvSpPr>
          <p:spPr>
            <a:xfrm>
              <a:off x="2555985" y="3452890"/>
              <a:ext cx="1752598" cy="369332"/>
            </a:xfrm>
            <a:prstGeom prst="rect">
              <a:avLst/>
            </a:prstGeom>
          </p:spPr>
          <p:txBody>
            <a:bodyPr wrap="square">
              <a:noAutofit/>
            </a:bodyPr>
            <a:lstStyle/>
            <a:p>
              <a:pPr algn="ctr"/>
              <a:r>
                <a:rPr lang="en-US" sz="1600" dirty="0"/>
                <a:t>Reasoning on Semantic Reps</a:t>
              </a:r>
            </a:p>
          </p:txBody>
        </p:sp>
      </p:grpSp>
      <p:sp>
        <p:nvSpPr>
          <p:cNvPr id="36" name="Right Arrow 35">
            <a:extLst>
              <a:ext uri="{FF2B5EF4-FFF2-40B4-BE49-F238E27FC236}">
                <a16:creationId xmlns:a16="http://schemas.microsoft.com/office/drawing/2014/main" id="{6D3D6A8A-6F73-8A42-AB49-B802DB144344}"/>
              </a:ext>
            </a:extLst>
          </p:cNvPr>
          <p:cNvSpPr/>
          <p:nvPr/>
        </p:nvSpPr>
        <p:spPr>
          <a:xfrm rot="19062878">
            <a:off x="7606236" y="2366793"/>
            <a:ext cx="756509" cy="395152"/>
          </a:xfrm>
          <a:prstGeom prst="rightArrow">
            <a:avLst>
              <a:gd name="adj1" fmla="val 37805"/>
              <a:gd name="adj2" fmla="val 6629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72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Aristo (2014-2019)</a:t>
            </a:r>
          </a:p>
        </p:txBody>
      </p:sp>
      <p:sp>
        <p:nvSpPr>
          <p:cNvPr id="3" name="Content Placeholder 2"/>
          <p:cNvSpPr>
            <a:spLocks noGrp="1"/>
          </p:cNvSpPr>
          <p:nvPr>
            <p:ph idx="1"/>
          </p:nvPr>
        </p:nvSpPr>
        <p:spPr>
          <a:xfrm>
            <a:off x="0" y="685801"/>
            <a:ext cx="8105068" cy="2209800"/>
          </a:xfrm>
        </p:spPr>
        <p:txBody>
          <a:bodyPr/>
          <a:lstStyle/>
          <a:p>
            <a:r>
              <a:rPr lang="en-US" b="1" dirty="0">
                <a:solidFill>
                  <a:srgbClr val="FF0000"/>
                </a:solidFill>
              </a:rPr>
              <a:t>Vision: The Knowledgeable Machine</a:t>
            </a:r>
          </a:p>
          <a:p>
            <a:pPr lvl="1"/>
            <a:r>
              <a:rPr lang="en-US" dirty="0"/>
              <a:t>Large volumes of general and scientific knowledge, stored in a "computable“ form, supporting reasoning and explanation</a:t>
            </a:r>
          </a:p>
        </p:txBody>
      </p:sp>
      <p:sp>
        <p:nvSpPr>
          <p:cNvPr id="8" name="Content Placeholder 2"/>
          <p:cNvSpPr txBox="1">
            <a:spLocks/>
          </p:cNvSpPr>
          <p:nvPr/>
        </p:nvSpPr>
        <p:spPr bwMode="auto">
          <a:xfrm>
            <a:off x="228600" y="2835099"/>
            <a:ext cx="8216228" cy="18893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Font typeface="Wingdings" pitchFamily="2" charset="2"/>
              <a:buChar char="§"/>
              <a:defRPr>
                <a:solidFill>
                  <a:schemeClr val="tx1"/>
                </a:solidFill>
                <a:latin typeface="+mn-lt"/>
              </a:defRPr>
            </a:lvl4pPr>
            <a:lvl5pPr marL="2057400" indent="-228600" algn="l" rtl="0" fontAlgn="base">
              <a:spcBef>
                <a:spcPct val="20000"/>
              </a:spcBef>
              <a:spcAft>
                <a:spcPct val="0"/>
              </a:spcAft>
              <a:buFont typeface="Wingdings" pitchFamily="2" charset="2"/>
              <a:buChar char="§"/>
              <a:defRPr>
                <a:solidFill>
                  <a:schemeClr val="tx1"/>
                </a:solidFill>
                <a:latin typeface="+mn-lt"/>
              </a:defRPr>
            </a:lvl5pPr>
            <a:lvl6pPr marL="2514600" indent="-228600" algn="l" rtl="0" fontAlgn="base">
              <a:spcBef>
                <a:spcPct val="20000"/>
              </a:spcBef>
              <a:spcAft>
                <a:spcPct val="0"/>
              </a:spcAft>
              <a:buFont typeface="Wingdings" pitchFamily="2" charset="2"/>
              <a:buChar char="§"/>
              <a:defRPr>
                <a:solidFill>
                  <a:schemeClr val="tx1"/>
                </a:solidFill>
                <a:latin typeface="+mn-lt"/>
              </a:defRPr>
            </a:lvl6pPr>
            <a:lvl7pPr marL="2971800" indent="-228600" algn="l" rtl="0" fontAlgn="base">
              <a:spcBef>
                <a:spcPct val="20000"/>
              </a:spcBef>
              <a:spcAft>
                <a:spcPct val="0"/>
              </a:spcAft>
              <a:buFont typeface="Wingdings" pitchFamily="2" charset="2"/>
              <a:buChar char="§"/>
              <a:defRPr>
                <a:solidFill>
                  <a:schemeClr val="tx1"/>
                </a:solidFill>
                <a:latin typeface="+mn-lt"/>
              </a:defRPr>
            </a:lvl7pPr>
            <a:lvl8pPr marL="3429000" indent="-228600" algn="l" rtl="0" fontAlgn="base">
              <a:spcBef>
                <a:spcPct val="20000"/>
              </a:spcBef>
              <a:spcAft>
                <a:spcPct val="0"/>
              </a:spcAft>
              <a:buFont typeface="Wingdings" pitchFamily="2" charset="2"/>
              <a:buChar char="§"/>
              <a:defRPr>
                <a:solidFill>
                  <a:schemeClr val="tx1"/>
                </a:solidFill>
                <a:latin typeface="+mn-lt"/>
              </a:defRPr>
            </a:lvl8pPr>
            <a:lvl9pPr marL="3886200" indent="-228600" algn="l" rtl="0" fontAlgn="base">
              <a:spcBef>
                <a:spcPct val="20000"/>
              </a:spcBef>
              <a:spcAft>
                <a:spcPct val="0"/>
              </a:spcAft>
              <a:buFont typeface="Wingdings" pitchFamily="2" charset="2"/>
              <a:buChar char="§"/>
              <a:defRPr>
                <a:solidFill>
                  <a:schemeClr val="tx1"/>
                </a:solidFill>
                <a:latin typeface="+mn-lt"/>
              </a:defRPr>
            </a:lvl9pPr>
          </a:lstStyle>
          <a:p>
            <a:r>
              <a:rPr lang="en-US" kern="0" dirty="0">
                <a:solidFill>
                  <a:srgbClr val="FF0000"/>
                </a:solidFill>
              </a:rPr>
              <a:t>Measurable goal:</a:t>
            </a:r>
          </a:p>
          <a:p>
            <a:pPr lvl="1"/>
            <a:r>
              <a:rPr lang="en-US" b="0" dirty="0"/>
              <a:t>Pass elementary-school </a:t>
            </a:r>
            <a:r>
              <a:rPr lang="en-US" dirty="0">
                <a:solidFill>
                  <a:srgbClr val="FF0000"/>
                </a:solidFill>
              </a:rPr>
              <a:t>science exams </a:t>
            </a:r>
            <a:r>
              <a:rPr lang="en-US" b="0" dirty="0"/>
              <a:t>as written</a:t>
            </a:r>
          </a:p>
          <a:p>
            <a:pPr lvl="2"/>
            <a:r>
              <a:rPr lang="en-US" b="0" dirty="0"/>
              <a:t>Currently 4</a:t>
            </a:r>
            <a:r>
              <a:rPr lang="en-US" b="0" baseline="30000" dirty="0"/>
              <a:t>th</a:t>
            </a:r>
            <a:r>
              <a:rPr lang="en-US" b="0" dirty="0"/>
              <a:t> grade and 8</a:t>
            </a:r>
            <a:r>
              <a:rPr lang="en-US" b="0" baseline="30000" dirty="0"/>
              <a:t>th</a:t>
            </a:r>
            <a:r>
              <a:rPr lang="en-US" b="0" dirty="0"/>
              <a:t> grade exams</a:t>
            </a:r>
            <a:endParaRPr lang="en-US" b="0" kern="0" dirty="0"/>
          </a:p>
          <a:p>
            <a:endParaRPr lang="en-US" b="0" kern="0" dirty="0"/>
          </a:p>
          <a:p>
            <a:r>
              <a:rPr lang="en-US" b="0" i="1" kern="0" dirty="0"/>
              <a:t>Credit goes to dozens of researchers who have contributed to this project. </a:t>
            </a:r>
          </a:p>
          <a:p>
            <a:pPr lvl="1"/>
            <a:endParaRPr lang="en-US" b="0" kern="0" dirty="0"/>
          </a:p>
          <a:p>
            <a:pPr marL="457200" lvl="1" indent="0">
              <a:buNone/>
            </a:pPr>
            <a:endParaRPr lang="en-US" b="0" kern="0" dirty="0"/>
          </a:p>
        </p:txBody>
      </p:sp>
    </p:spTree>
    <p:extLst>
      <p:ext uri="{BB962C8B-B14F-4D97-AF65-F5344CB8AC3E}">
        <p14:creationId xmlns:p14="http://schemas.microsoft.com/office/powerpoint/2010/main" val="260754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3993-7CF3-634F-A692-B180A6B4F59C}"/>
              </a:ext>
            </a:extLst>
          </p:cNvPr>
          <p:cNvSpPr>
            <a:spLocks noGrp="1"/>
          </p:cNvSpPr>
          <p:nvPr>
            <p:ph type="title"/>
          </p:nvPr>
        </p:nvSpPr>
        <p:spPr/>
        <p:txBody>
          <a:bodyPr/>
          <a:lstStyle/>
          <a:p>
            <a:r>
              <a:rPr lang="en-US" dirty="0"/>
              <a:t>Aristo: Probing the predictions </a:t>
            </a:r>
          </a:p>
        </p:txBody>
      </p:sp>
      <p:sp>
        <p:nvSpPr>
          <p:cNvPr id="4" name="Slide Number Placeholder 3">
            <a:extLst>
              <a:ext uri="{FF2B5EF4-FFF2-40B4-BE49-F238E27FC236}">
                <a16:creationId xmlns:a16="http://schemas.microsoft.com/office/drawing/2014/main" id="{207CB608-CA3F-4044-A278-7BD58CFF1C59}"/>
              </a:ext>
            </a:extLst>
          </p:cNvPr>
          <p:cNvSpPr>
            <a:spLocks noGrp="1"/>
          </p:cNvSpPr>
          <p:nvPr>
            <p:ph type="sldNum" sz="quarter" idx="12"/>
          </p:nvPr>
        </p:nvSpPr>
        <p:spPr/>
        <p:txBody>
          <a:bodyPr/>
          <a:lstStyle/>
          <a:p>
            <a:fld id="{2950F06C-DC55-49E8-966D-651E62CB7ADF}" type="slidenum">
              <a:rPr lang="en-US" smtClean="0"/>
              <a:pPr/>
              <a:t>40</a:t>
            </a:fld>
            <a:endParaRPr lang="en-US"/>
          </a:p>
        </p:txBody>
      </p:sp>
      <p:sp>
        <p:nvSpPr>
          <p:cNvPr id="8" name="Folded Corner 36">
            <a:extLst>
              <a:ext uri="{FF2B5EF4-FFF2-40B4-BE49-F238E27FC236}">
                <a16:creationId xmlns:a16="http://schemas.microsoft.com/office/drawing/2014/main" id="{3292BDCE-91D9-A946-9665-B5EA1F053A55}"/>
              </a:ext>
            </a:extLst>
          </p:cNvPr>
          <p:cNvSpPr/>
          <p:nvPr/>
        </p:nvSpPr>
        <p:spPr bwMode="auto">
          <a:xfrm>
            <a:off x="1498389" y="1219200"/>
            <a:ext cx="6132577" cy="1548532"/>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9" name="TextBox 8">
            <a:extLst>
              <a:ext uri="{FF2B5EF4-FFF2-40B4-BE49-F238E27FC236}">
                <a16:creationId xmlns:a16="http://schemas.microsoft.com/office/drawing/2014/main" id="{58FA1AEF-7CC9-1047-8978-8B4C9F68A675}"/>
              </a:ext>
            </a:extLst>
          </p:cNvPr>
          <p:cNvSpPr txBox="1"/>
          <p:nvPr/>
        </p:nvSpPr>
        <p:spPr>
          <a:xfrm>
            <a:off x="1531918" y="1254802"/>
            <a:ext cx="6243986" cy="1477328"/>
          </a:xfrm>
          <a:prstGeom prst="rect">
            <a:avLst/>
          </a:prstGeom>
          <a:noFill/>
        </p:spPr>
        <p:txBody>
          <a:bodyPr wrap="square" rtlCol="0">
            <a:spAutoFit/>
          </a:bodyPr>
          <a:lstStyle/>
          <a:p>
            <a:r>
              <a:rPr lang="en-US" b="0" dirty="0"/>
              <a:t>City administrators can encourage energy conservation by </a:t>
            </a:r>
          </a:p>
          <a:p>
            <a:r>
              <a:rPr lang="en-US" b="0" dirty="0"/>
              <a:t>(1) lowering parking fees  </a:t>
            </a:r>
          </a:p>
          <a:p>
            <a:r>
              <a:rPr lang="en-US" b="0" dirty="0"/>
              <a:t>(2) building larger parking lots  </a:t>
            </a:r>
          </a:p>
          <a:p>
            <a:r>
              <a:rPr lang="en-US" b="0" dirty="0"/>
              <a:t>(3) decreasing the cost of gasoline  </a:t>
            </a:r>
          </a:p>
          <a:p>
            <a:r>
              <a:rPr lang="en-US" b="0" dirty="0"/>
              <a:t>(4) lowering the cost of bus and subway fares </a:t>
            </a:r>
          </a:p>
        </p:txBody>
      </p:sp>
      <p:pic>
        <p:nvPicPr>
          <p:cNvPr id="10" name="Picture 9">
            <a:hlinkClick r:id="rId3"/>
            <a:extLst>
              <a:ext uri="{FF2B5EF4-FFF2-40B4-BE49-F238E27FC236}">
                <a16:creationId xmlns:a16="http://schemas.microsoft.com/office/drawing/2014/main" id="{C5FB4502-0FDB-7E4C-8DB0-980F02E65C39}"/>
              </a:ext>
            </a:extLst>
          </p:cNvPr>
          <p:cNvPicPr>
            <a:picLocks noChangeAspect="1"/>
          </p:cNvPicPr>
          <p:nvPr/>
        </p:nvPicPr>
        <p:blipFill>
          <a:blip r:embed="rId4"/>
          <a:stretch>
            <a:fillRect/>
          </a:stretch>
        </p:blipFill>
        <p:spPr>
          <a:xfrm>
            <a:off x="8154359" y="2225378"/>
            <a:ext cx="545995" cy="542354"/>
          </a:xfrm>
          <a:prstGeom prst="rect">
            <a:avLst/>
          </a:prstGeom>
        </p:spPr>
      </p:pic>
      <p:sp>
        <p:nvSpPr>
          <p:cNvPr id="11" name="TextBox 10">
            <a:extLst>
              <a:ext uri="{FF2B5EF4-FFF2-40B4-BE49-F238E27FC236}">
                <a16:creationId xmlns:a16="http://schemas.microsoft.com/office/drawing/2014/main" id="{2D64C28E-5A04-194F-AC6E-8521D6338D39}"/>
              </a:ext>
            </a:extLst>
          </p:cNvPr>
          <p:cNvSpPr txBox="1"/>
          <p:nvPr/>
        </p:nvSpPr>
        <p:spPr>
          <a:xfrm>
            <a:off x="8686800" y="2111834"/>
            <a:ext cx="443646" cy="553998"/>
          </a:xfrm>
          <a:prstGeom prst="rect">
            <a:avLst/>
          </a:prstGeom>
          <a:noFill/>
        </p:spPr>
        <p:txBody>
          <a:bodyPr wrap="square" rtlCol="0">
            <a:spAutoFit/>
          </a:bodyPr>
          <a:lstStyle/>
          <a:p>
            <a:r>
              <a:rPr lang="en-US" sz="3000" dirty="0">
                <a:solidFill>
                  <a:srgbClr val="00B050"/>
                </a:solidFill>
              </a:rPr>
              <a:t>✓</a:t>
            </a:r>
          </a:p>
        </p:txBody>
      </p:sp>
      <p:sp>
        <p:nvSpPr>
          <p:cNvPr id="12" name="Arrow: Left 28">
            <a:extLst>
              <a:ext uri="{FF2B5EF4-FFF2-40B4-BE49-F238E27FC236}">
                <a16:creationId xmlns:a16="http://schemas.microsoft.com/office/drawing/2014/main" id="{0E68A9BA-DA92-3B40-83D0-F2F9BD373680}"/>
              </a:ext>
            </a:extLst>
          </p:cNvPr>
          <p:cNvSpPr/>
          <p:nvPr/>
        </p:nvSpPr>
        <p:spPr bwMode="auto">
          <a:xfrm>
            <a:off x="6873550" y="2374005"/>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27" name="Group 26">
            <a:extLst>
              <a:ext uri="{FF2B5EF4-FFF2-40B4-BE49-F238E27FC236}">
                <a16:creationId xmlns:a16="http://schemas.microsoft.com/office/drawing/2014/main" id="{6FBEEA6C-8D4B-7D40-AF78-5A256A947B88}"/>
              </a:ext>
            </a:extLst>
          </p:cNvPr>
          <p:cNvGrpSpPr/>
          <p:nvPr/>
        </p:nvGrpSpPr>
        <p:grpSpPr>
          <a:xfrm>
            <a:off x="1498389" y="3309205"/>
            <a:ext cx="6277515" cy="1548532"/>
            <a:chOff x="1498389" y="3309205"/>
            <a:chExt cx="6277515" cy="1548532"/>
          </a:xfrm>
        </p:grpSpPr>
        <p:sp>
          <p:nvSpPr>
            <p:cNvPr id="17" name="Folded Corner 36">
              <a:extLst>
                <a:ext uri="{FF2B5EF4-FFF2-40B4-BE49-F238E27FC236}">
                  <a16:creationId xmlns:a16="http://schemas.microsoft.com/office/drawing/2014/main" id="{40CB0FBE-9E8A-8C45-87AE-8BAE8B3C0C39}"/>
                </a:ext>
              </a:extLst>
            </p:cNvPr>
            <p:cNvSpPr/>
            <p:nvPr/>
          </p:nvSpPr>
          <p:spPr bwMode="auto">
            <a:xfrm>
              <a:off x="1498389" y="3309205"/>
              <a:ext cx="6132577" cy="1548532"/>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8" name="TextBox 17">
              <a:extLst>
                <a:ext uri="{FF2B5EF4-FFF2-40B4-BE49-F238E27FC236}">
                  <a16:creationId xmlns:a16="http://schemas.microsoft.com/office/drawing/2014/main" id="{76B687AA-0F4C-AD47-A049-53665E3EE27E}"/>
                </a:ext>
              </a:extLst>
            </p:cNvPr>
            <p:cNvSpPr txBox="1"/>
            <p:nvPr/>
          </p:nvSpPr>
          <p:spPr>
            <a:xfrm>
              <a:off x="1531918" y="3352800"/>
              <a:ext cx="6243986" cy="1477328"/>
            </a:xfrm>
            <a:prstGeom prst="rect">
              <a:avLst/>
            </a:prstGeom>
            <a:noFill/>
          </p:spPr>
          <p:txBody>
            <a:bodyPr wrap="square" rtlCol="0">
              <a:spAutoFit/>
            </a:bodyPr>
            <a:lstStyle/>
            <a:p>
              <a:r>
                <a:rPr lang="en-US" b="0" dirty="0"/>
                <a:t>City administrators can encourage energy conservation by </a:t>
              </a:r>
            </a:p>
            <a:p>
              <a:r>
                <a:rPr lang="en-US" b="0" dirty="0"/>
                <a:t>(1) lowering parking fees  </a:t>
              </a:r>
            </a:p>
            <a:p>
              <a:r>
                <a:rPr lang="en-US" b="0" dirty="0"/>
                <a:t>(2) building larger parking lots  </a:t>
              </a:r>
            </a:p>
            <a:p>
              <a:r>
                <a:rPr lang="en-US" b="0" dirty="0"/>
                <a:t>(3) decreasing the cost of gasoline  </a:t>
              </a:r>
            </a:p>
            <a:p>
              <a:r>
                <a:rPr lang="en-US" b="0" dirty="0"/>
                <a:t>(4) lowering the cost of bus and subway fares </a:t>
              </a:r>
            </a:p>
          </p:txBody>
        </p:sp>
      </p:grpSp>
      <p:pic>
        <p:nvPicPr>
          <p:cNvPr id="19" name="Picture 18">
            <a:hlinkClick r:id="rId3"/>
            <a:extLst>
              <a:ext uri="{FF2B5EF4-FFF2-40B4-BE49-F238E27FC236}">
                <a16:creationId xmlns:a16="http://schemas.microsoft.com/office/drawing/2014/main" id="{CC054A0E-E997-1243-9DAE-4413C64FCE1C}"/>
              </a:ext>
            </a:extLst>
          </p:cNvPr>
          <p:cNvPicPr>
            <a:picLocks noChangeAspect="1"/>
          </p:cNvPicPr>
          <p:nvPr/>
        </p:nvPicPr>
        <p:blipFill>
          <a:blip r:embed="rId4"/>
          <a:stretch>
            <a:fillRect/>
          </a:stretch>
        </p:blipFill>
        <p:spPr>
          <a:xfrm>
            <a:off x="8154359" y="4094224"/>
            <a:ext cx="545995" cy="542354"/>
          </a:xfrm>
          <a:prstGeom prst="rect">
            <a:avLst/>
          </a:prstGeom>
        </p:spPr>
      </p:pic>
      <p:sp>
        <p:nvSpPr>
          <p:cNvPr id="20" name="TextBox 19">
            <a:extLst>
              <a:ext uri="{FF2B5EF4-FFF2-40B4-BE49-F238E27FC236}">
                <a16:creationId xmlns:a16="http://schemas.microsoft.com/office/drawing/2014/main" id="{AF3C0257-A605-4243-A389-FC37EF1AA206}"/>
              </a:ext>
            </a:extLst>
          </p:cNvPr>
          <p:cNvSpPr txBox="1"/>
          <p:nvPr/>
        </p:nvSpPr>
        <p:spPr>
          <a:xfrm>
            <a:off x="8692344" y="4112482"/>
            <a:ext cx="680256" cy="553998"/>
          </a:xfrm>
          <a:prstGeom prst="rect">
            <a:avLst/>
          </a:prstGeom>
          <a:noFill/>
        </p:spPr>
        <p:txBody>
          <a:bodyPr wrap="square" rtlCol="0">
            <a:spAutoFit/>
          </a:bodyPr>
          <a:lstStyle/>
          <a:p>
            <a:r>
              <a:rPr lang="en-US" sz="3000" dirty="0">
                <a:solidFill>
                  <a:srgbClr val="00B050"/>
                </a:solidFill>
              </a:rPr>
              <a:t>✓</a:t>
            </a:r>
          </a:p>
        </p:txBody>
      </p:sp>
      <p:sp>
        <p:nvSpPr>
          <p:cNvPr id="21" name="Arrow: Left 28">
            <a:extLst>
              <a:ext uri="{FF2B5EF4-FFF2-40B4-BE49-F238E27FC236}">
                <a16:creationId xmlns:a16="http://schemas.microsoft.com/office/drawing/2014/main" id="{98E977BF-C39D-0C4C-96B5-C1AED50AE69C}"/>
              </a:ext>
            </a:extLst>
          </p:cNvPr>
          <p:cNvSpPr/>
          <p:nvPr/>
        </p:nvSpPr>
        <p:spPr bwMode="auto">
          <a:xfrm>
            <a:off x="6873550" y="4209280"/>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 name="TextBox 2">
            <a:extLst>
              <a:ext uri="{FF2B5EF4-FFF2-40B4-BE49-F238E27FC236}">
                <a16:creationId xmlns:a16="http://schemas.microsoft.com/office/drawing/2014/main" id="{87249B92-89EC-1C41-8A23-E044C4E54176}"/>
              </a:ext>
            </a:extLst>
          </p:cNvPr>
          <p:cNvSpPr txBox="1"/>
          <p:nvPr/>
        </p:nvSpPr>
        <p:spPr>
          <a:xfrm>
            <a:off x="270034" y="4145345"/>
            <a:ext cx="1261884"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Comic Sans MS" panose="030F0702030302020204" pitchFamily="66" charset="0"/>
              </a:rPr>
              <a:t>increasing</a:t>
            </a:r>
          </a:p>
        </p:txBody>
      </p:sp>
      <p:cxnSp>
        <p:nvCxnSpPr>
          <p:cNvPr id="23" name="Straight Connector 22">
            <a:extLst>
              <a:ext uri="{FF2B5EF4-FFF2-40B4-BE49-F238E27FC236}">
                <a16:creationId xmlns:a16="http://schemas.microsoft.com/office/drawing/2014/main" id="{BB3C6FBE-C472-3648-81E3-F9CCFB5ACF05}"/>
              </a:ext>
            </a:extLst>
          </p:cNvPr>
          <p:cNvCxnSpPr/>
          <p:nvPr/>
        </p:nvCxnSpPr>
        <p:spPr>
          <a:xfrm flipH="1">
            <a:off x="1912447" y="4275411"/>
            <a:ext cx="899770" cy="226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73F178F-CB47-0F4B-A2A2-9EECBF9CBCB6}"/>
              </a:ext>
            </a:extLst>
          </p:cNvPr>
          <p:cNvCxnSpPr/>
          <p:nvPr/>
        </p:nvCxnSpPr>
        <p:spPr>
          <a:xfrm flipH="1">
            <a:off x="1905802" y="4547761"/>
            <a:ext cx="899770" cy="2267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
            <a:extLst>
              <a:ext uri="{FF2B5EF4-FFF2-40B4-BE49-F238E27FC236}">
                <a16:creationId xmlns:a16="http://schemas.microsoft.com/office/drawing/2014/main" id="{3DBD25EA-E5F3-4B4F-BFEF-0412B8FFEE81}"/>
              </a:ext>
            </a:extLst>
          </p:cNvPr>
          <p:cNvSpPr txBox="1"/>
          <p:nvPr/>
        </p:nvSpPr>
        <p:spPr>
          <a:xfrm>
            <a:off x="253630" y="4460026"/>
            <a:ext cx="1261884"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Comic Sans MS" panose="030F0702030302020204" pitchFamily="66" charset="0"/>
              </a:rPr>
              <a:t>increasing</a:t>
            </a:r>
          </a:p>
        </p:txBody>
      </p:sp>
      <p:sp>
        <p:nvSpPr>
          <p:cNvPr id="16" name="Rectangle 15">
            <a:extLst>
              <a:ext uri="{FF2B5EF4-FFF2-40B4-BE49-F238E27FC236}">
                <a16:creationId xmlns:a16="http://schemas.microsoft.com/office/drawing/2014/main" id="{BD848B42-7B9F-474C-9F1F-14833252A6B5}"/>
              </a:ext>
            </a:extLst>
          </p:cNvPr>
          <p:cNvSpPr/>
          <p:nvPr/>
        </p:nvSpPr>
        <p:spPr>
          <a:xfrm>
            <a:off x="2355687" y="5636854"/>
            <a:ext cx="4469492" cy="400110"/>
          </a:xfrm>
          <a:prstGeom prst="rect">
            <a:avLst/>
          </a:prstGeom>
        </p:spPr>
        <p:txBody>
          <a:bodyPr wrap="none">
            <a:spAutoFit/>
          </a:bodyPr>
          <a:lstStyle/>
          <a:p>
            <a:pPr algn="ctr"/>
            <a:r>
              <a:rPr lang="en-US" sz="2000" dirty="0"/>
              <a:t>So maybe it does actually work? 🤔</a:t>
            </a:r>
          </a:p>
        </p:txBody>
      </p:sp>
    </p:spTree>
    <p:extLst>
      <p:ext uri="{BB962C8B-B14F-4D97-AF65-F5344CB8AC3E}">
        <p14:creationId xmlns:p14="http://schemas.microsoft.com/office/powerpoint/2010/main" val="48085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20" grpId="0"/>
      <p:bldP spid="21" grpId="0" animBg="1"/>
      <p:bldP spid="22" grpId="0"/>
      <p:bldP spid="26"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3993-7CF3-634F-A692-B180A6B4F59C}"/>
              </a:ext>
            </a:extLst>
          </p:cNvPr>
          <p:cNvSpPr>
            <a:spLocks noGrp="1"/>
          </p:cNvSpPr>
          <p:nvPr>
            <p:ph type="title"/>
          </p:nvPr>
        </p:nvSpPr>
        <p:spPr/>
        <p:txBody>
          <a:bodyPr/>
          <a:lstStyle/>
          <a:p>
            <a:r>
              <a:rPr lang="en-US" dirty="0"/>
              <a:t>Aristo: Probing the predictions</a:t>
            </a:r>
          </a:p>
        </p:txBody>
      </p:sp>
      <p:sp>
        <p:nvSpPr>
          <p:cNvPr id="4" name="Slide Number Placeholder 3">
            <a:extLst>
              <a:ext uri="{FF2B5EF4-FFF2-40B4-BE49-F238E27FC236}">
                <a16:creationId xmlns:a16="http://schemas.microsoft.com/office/drawing/2014/main" id="{207CB608-CA3F-4044-A278-7BD58CFF1C59}"/>
              </a:ext>
            </a:extLst>
          </p:cNvPr>
          <p:cNvSpPr>
            <a:spLocks noGrp="1"/>
          </p:cNvSpPr>
          <p:nvPr>
            <p:ph type="sldNum" sz="quarter" idx="12"/>
          </p:nvPr>
        </p:nvSpPr>
        <p:spPr/>
        <p:txBody>
          <a:bodyPr/>
          <a:lstStyle/>
          <a:p>
            <a:fld id="{2950F06C-DC55-49E8-966D-651E62CB7ADF}" type="slidenum">
              <a:rPr lang="en-US" smtClean="0"/>
              <a:pPr/>
              <a:t>41</a:t>
            </a:fld>
            <a:endParaRPr lang="en-US"/>
          </a:p>
        </p:txBody>
      </p:sp>
      <p:sp>
        <p:nvSpPr>
          <p:cNvPr id="8" name="Folded Corner 36">
            <a:extLst>
              <a:ext uri="{FF2B5EF4-FFF2-40B4-BE49-F238E27FC236}">
                <a16:creationId xmlns:a16="http://schemas.microsoft.com/office/drawing/2014/main" id="{3292BDCE-91D9-A946-9665-B5EA1F053A55}"/>
              </a:ext>
            </a:extLst>
          </p:cNvPr>
          <p:cNvSpPr/>
          <p:nvPr/>
        </p:nvSpPr>
        <p:spPr bwMode="auto">
          <a:xfrm>
            <a:off x="1498389" y="1295400"/>
            <a:ext cx="6132577" cy="1548532"/>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9" name="TextBox 8">
            <a:extLst>
              <a:ext uri="{FF2B5EF4-FFF2-40B4-BE49-F238E27FC236}">
                <a16:creationId xmlns:a16="http://schemas.microsoft.com/office/drawing/2014/main" id="{58FA1AEF-7CC9-1047-8978-8B4C9F68A675}"/>
              </a:ext>
            </a:extLst>
          </p:cNvPr>
          <p:cNvSpPr txBox="1"/>
          <p:nvPr/>
        </p:nvSpPr>
        <p:spPr>
          <a:xfrm>
            <a:off x="1531918" y="1331002"/>
            <a:ext cx="6243986" cy="1477328"/>
          </a:xfrm>
          <a:prstGeom prst="rect">
            <a:avLst/>
          </a:prstGeom>
          <a:noFill/>
        </p:spPr>
        <p:txBody>
          <a:bodyPr wrap="square" rtlCol="0">
            <a:spAutoFit/>
          </a:bodyPr>
          <a:lstStyle/>
          <a:p>
            <a:r>
              <a:rPr lang="en-US" b="0" dirty="0"/>
              <a:t>City administrators can encourage energy conservation by </a:t>
            </a:r>
          </a:p>
          <a:p>
            <a:r>
              <a:rPr lang="en-US" b="0" dirty="0"/>
              <a:t>(1) lowering parking fees  </a:t>
            </a:r>
          </a:p>
          <a:p>
            <a:r>
              <a:rPr lang="en-US" b="0" dirty="0"/>
              <a:t>(2) building larger parking lots  </a:t>
            </a:r>
          </a:p>
          <a:p>
            <a:r>
              <a:rPr lang="en-US" b="0" dirty="0"/>
              <a:t>(3) decreasing the cost of gasoline  </a:t>
            </a:r>
          </a:p>
          <a:p>
            <a:r>
              <a:rPr lang="en-US" b="0" dirty="0"/>
              <a:t>(4) lowering the cost of bus and subway fares </a:t>
            </a:r>
          </a:p>
        </p:txBody>
      </p:sp>
      <p:pic>
        <p:nvPicPr>
          <p:cNvPr id="10" name="Picture 9">
            <a:hlinkClick r:id="rId3"/>
            <a:extLst>
              <a:ext uri="{FF2B5EF4-FFF2-40B4-BE49-F238E27FC236}">
                <a16:creationId xmlns:a16="http://schemas.microsoft.com/office/drawing/2014/main" id="{C5FB4502-0FDB-7E4C-8DB0-980F02E65C39}"/>
              </a:ext>
            </a:extLst>
          </p:cNvPr>
          <p:cNvPicPr>
            <a:picLocks noChangeAspect="1"/>
          </p:cNvPicPr>
          <p:nvPr/>
        </p:nvPicPr>
        <p:blipFill>
          <a:blip r:embed="rId4"/>
          <a:stretch>
            <a:fillRect/>
          </a:stretch>
        </p:blipFill>
        <p:spPr>
          <a:xfrm>
            <a:off x="8154359" y="2301578"/>
            <a:ext cx="545995" cy="542354"/>
          </a:xfrm>
          <a:prstGeom prst="rect">
            <a:avLst/>
          </a:prstGeom>
        </p:spPr>
      </p:pic>
      <p:sp>
        <p:nvSpPr>
          <p:cNvPr id="11" name="TextBox 10">
            <a:extLst>
              <a:ext uri="{FF2B5EF4-FFF2-40B4-BE49-F238E27FC236}">
                <a16:creationId xmlns:a16="http://schemas.microsoft.com/office/drawing/2014/main" id="{2D64C28E-5A04-194F-AC6E-8521D6338D39}"/>
              </a:ext>
            </a:extLst>
          </p:cNvPr>
          <p:cNvSpPr txBox="1"/>
          <p:nvPr/>
        </p:nvSpPr>
        <p:spPr>
          <a:xfrm>
            <a:off x="8686800" y="2188034"/>
            <a:ext cx="443646" cy="553998"/>
          </a:xfrm>
          <a:prstGeom prst="rect">
            <a:avLst/>
          </a:prstGeom>
          <a:noFill/>
        </p:spPr>
        <p:txBody>
          <a:bodyPr wrap="square" rtlCol="0">
            <a:spAutoFit/>
          </a:bodyPr>
          <a:lstStyle/>
          <a:p>
            <a:r>
              <a:rPr lang="en-US" sz="3000" dirty="0">
                <a:solidFill>
                  <a:srgbClr val="00B050"/>
                </a:solidFill>
              </a:rPr>
              <a:t>✓</a:t>
            </a:r>
          </a:p>
        </p:txBody>
      </p:sp>
      <p:sp>
        <p:nvSpPr>
          <p:cNvPr id="12" name="Arrow: Left 28">
            <a:extLst>
              <a:ext uri="{FF2B5EF4-FFF2-40B4-BE49-F238E27FC236}">
                <a16:creationId xmlns:a16="http://schemas.microsoft.com/office/drawing/2014/main" id="{0E68A9BA-DA92-3B40-83D0-F2F9BD373680}"/>
              </a:ext>
            </a:extLst>
          </p:cNvPr>
          <p:cNvSpPr/>
          <p:nvPr/>
        </p:nvSpPr>
        <p:spPr bwMode="auto">
          <a:xfrm>
            <a:off x="6873550" y="2450205"/>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3" name="Group 2">
            <a:extLst>
              <a:ext uri="{FF2B5EF4-FFF2-40B4-BE49-F238E27FC236}">
                <a16:creationId xmlns:a16="http://schemas.microsoft.com/office/drawing/2014/main" id="{B2B555C8-B529-3346-9E89-9DA187082180}"/>
              </a:ext>
            </a:extLst>
          </p:cNvPr>
          <p:cNvGrpSpPr/>
          <p:nvPr/>
        </p:nvGrpSpPr>
        <p:grpSpPr>
          <a:xfrm>
            <a:off x="1447800" y="3429000"/>
            <a:ext cx="6277515" cy="1548532"/>
            <a:chOff x="1447800" y="3429000"/>
            <a:chExt cx="6277515" cy="1548532"/>
          </a:xfrm>
        </p:grpSpPr>
        <p:sp>
          <p:nvSpPr>
            <p:cNvPr id="24" name="Folded Corner 36">
              <a:extLst>
                <a:ext uri="{FF2B5EF4-FFF2-40B4-BE49-F238E27FC236}">
                  <a16:creationId xmlns:a16="http://schemas.microsoft.com/office/drawing/2014/main" id="{C9E87DD9-46F9-CD4F-9CD5-AC9AD3250DBA}"/>
                </a:ext>
              </a:extLst>
            </p:cNvPr>
            <p:cNvSpPr/>
            <p:nvPr/>
          </p:nvSpPr>
          <p:spPr bwMode="auto">
            <a:xfrm>
              <a:off x="1447800" y="3429000"/>
              <a:ext cx="6132577" cy="1548532"/>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27" name="TextBox 26">
              <a:extLst>
                <a:ext uri="{FF2B5EF4-FFF2-40B4-BE49-F238E27FC236}">
                  <a16:creationId xmlns:a16="http://schemas.microsoft.com/office/drawing/2014/main" id="{EF9F63E5-5441-8D41-BCA4-EE540E0F68D0}"/>
                </a:ext>
              </a:extLst>
            </p:cNvPr>
            <p:cNvSpPr txBox="1"/>
            <p:nvPr/>
          </p:nvSpPr>
          <p:spPr>
            <a:xfrm>
              <a:off x="1481329" y="3475672"/>
              <a:ext cx="6243986" cy="1477328"/>
            </a:xfrm>
            <a:prstGeom prst="rect">
              <a:avLst/>
            </a:prstGeom>
            <a:noFill/>
          </p:spPr>
          <p:txBody>
            <a:bodyPr wrap="square" rtlCol="0">
              <a:spAutoFit/>
            </a:bodyPr>
            <a:lstStyle/>
            <a:p>
              <a:r>
                <a:rPr lang="en-US" b="0" dirty="0"/>
                <a:t>City administrators can encourage energy conservation by </a:t>
              </a:r>
            </a:p>
            <a:p>
              <a:r>
                <a:rPr lang="en-US" b="0" dirty="0"/>
                <a:t>(1) lowering parking fees  </a:t>
              </a:r>
            </a:p>
            <a:p>
              <a:r>
                <a:rPr lang="en-US" b="0" dirty="0"/>
                <a:t>(2) building larger parking lots  </a:t>
              </a:r>
            </a:p>
            <a:p>
              <a:r>
                <a:rPr lang="en-US" b="0" dirty="0"/>
                <a:t>(3) decreasing the cost of gasoline  </a:t>
              </a:r>
            </a:p>
            <a:p>
              <a:r>
                <a:rPr lang="en-US" b="0" dirty="0"/>
                <a:t>(4) lowering the cost of bus and subway fares </a:t>
              </a:r>
            </a:p>
          </p:txBody>
        </p:sp>
      </p:grpSp>
      <p:pic>
        <p:nvPicPr>
          <p:cNvPr id="28" name="Picture 27">
            <a:hlinkClick r:id="rId3"/>
            <a:extLst>
              <a:ext uri="{FF2B5EF4-FFF2-40B4-BE49-F238E27FC236}">
                <a16:creationId xmlns:a16="http://schemas.microsoft.com/office/drawing/2014/main" id="{562F5C9A-ED6A-204A-85E0-BA3C28D701D4}"/>
              </a:ext>
            </a:extLst>
          </p:cNvPr>
          <p:cNvPicPr>
            <a:picLocks noChangeAspect="1"/>
          </p:cNvPicPr>
          <p:nvPr/>
        </p:nvPicPr>
        <p:blipFill>
          <a:blip r:embed="rId4"/>
          <a:stretch>
            <a:fillRect/>
          </a:stretch>
        </p:blipFill>
        <p:spPr>
          <a:xfrm>
            <a:off x="8103770" y="4167721"/>
            <a:ext cx="545995" cy="542354"/>
          </a:xfrm>
          <a:prstGeom prst="rect">
            <a:avLst/>
          </a:prstGeom>
        </p:spPr>
      </p:pic>
      <p:sp>
        <p:nvSpPr>
          <p:cNvPr id="29" name="TextBox 28">
            <a:extLst>
              <a:ext uri="{FF2B5EF4-FFF2-40B4-BE49-F238E27FC236}">
                <a16:creationId xmlns:a16="http://schemas.microsoft.com/office/drawing/2014/main" id="{1C290633-3529-5747-B9B0-9D9DC9828188}"/>
              </a:ext>
            </a:extLst>
          </p:cNvPr>
          <p:cNvSpPr txBox="1"/>
          <p:nvPr/>
        </p:nvSpPr>
        <p:spPr>
          <a:xfrm>
            <a:off x="8565555" y="4156077"/>
            <a:ext cx="680256" cy="553998"/>
          </a:xfrm>
          <a:prstGeom prst="rect">
            <a:avLst/>
          </a:prstGeom>
          <a:noFill/>
        </p:spPr>
        <p:txBody>
          <a:bodyPr wrap="square" rtlCol="0">
            <a:spAutoFit/>
          </a:bodyPr>
          <a:lstStyle/>
          <a:p>
            <a:r>
              <a:rPr lang="en-US" sz="3000" b="0" dirty="0">
                <a:solidFill>
                  <a:srgbClr val="FF0000"/>
                </a:solidFill>
              </a:rPr>
              <a:t>✘</a:t>
            </a:r>
          </a:p>
        </p:txBody>
      </p:sp>
      <p:sp>
        <p:nvSpPr>
          <p:cNvPr id="30" name="Arrow: Left 28">
            <a:extLst>
              <a:ext uri="{FF2B5EF4-FFF2-40B4-BE49-F238E27FC236}">
                <a16:creationId xmlns:a16="http://schemas.microsoft.com/office/drawing/2014/main" id="{C7683D42-EAC6-AA42-8AF4-BE70A7398F35}"/>
              </a:ext>
            </a:extLst>
          </p:cNvPr>
          <p:cNvSpPr/>
          <p:nvPr/>
        </p:nvSpPr>
        <p:spPr bwMode="auto">
          <a:xfrm>
            <a:off x="6822961" y="4286446"/>
            <a:ext cx="1066801" cy="342885"/>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6" name="Group 5">
            <a:extLst>
              <a:ext uri="{FF2B5EF4-FFF2-40B4-BE49-F238E27FC236}">
                <a16:creationId xmlns:a16="http://schemas.microsoft.com/office/drawing/2014/main" id="{922BC9AE-A09B-CA47-B7E4-6B05E923C19C}"/>
              </a:ext>
            </a:extLst>
          </p:cNvPr>
          <p:cNvGrpSpPr/>
          <p:nvPr/>
        </p:nvGrpSpPr>
        <p:grpSpPr>
          <a:xfrm>
            <a:off x="2868653" y="4634472"/>
            <a:ext cx="1335622" cy="547527"/>
            <a:chOff x="2868653" y="4634472"/>
            <a:chExt cx="1335622" cy="547527"/>
          </a:xfrm>
        </p:grpSpPr>
        <p:sp>
          <p:nvSpPr>
            <p:cNvPr id="31" name="TextBox 2">
              <a:extLst>
                <a:ext uri="{FF2B5EF4-FFF2-40B4-BE49-F238E27FC236}">
                  <a16:creationId xmlns:a16="http://schemas.microsoft.com/office/drawing/2014/main" id="{A09AB141-1D73-884D-9AC7-90623A2C2DBF}"/>
                </a:ext>
              </a:extLst>
            </p:cNvPr>
            <p:cNvSpPr txBox="1"/>
            <p:nvPr/>
          </p:nvSpPr>
          <p:spPr>
            <a:xfrm>
              <a:off x="2868653" y="4812667"/>
              <a:ext cx="1335622"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Comic Sans MS" panose="030F0702030302020204" pitchFamily="66" charset="0"/>
                </a:rPr>
                <a:t>availability</a:t>
              </a:r>
            </a:p>
          </p:txBody>
        </p:sp>
        <p:cxnSp>
          <p:nvCxnSpPr>
            <p:cNvPr id="33" name="Straight Connector 32">
              <a:extLst>
                <a:ext uri="{FF2B5EF4-FFF2-40B4-BE49-F238E27FC236}">
                  <a16:creationId xmlns:a16="http://schemas.microsoft.com/office/drawing/2014/main" id="{43CEDCC7-9E87-BB40-9858-4BEF9F9B2012}"/>
                </a:ext>
              </a:extLst>
            </p:cNvPr>
            <p:cNvCxnSpPr>
              <a:cxnSpLocks/>
            </p:cNvCxnSpPr>
            <p:nvPr/>
          </p:nvCxnSpPr>
          <p:spPr>
            <a:xfrm flipH="1">
              <a:off x="3149811" y="4634472"/>
              <a:ext cx="508844" cy="2280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CE3AD16-9C4C-ED44-A644-FC7E51FC3132}"/>
              </a:ext>
            </a:extLst>
          </p:cNvPr>
          <p:cNvGrpSpPr/>
          <p:nvPr/>
        </p:nvGrpSpPr>
        <p:grpSpPr>
          <a:xfrm>
            <a:off x="1659327" y="4699135"/>
            <a:ext cx="1261884" cy="468140"/>
            <a:chOff x="1659327" y="4699135"/>
            <a:chExt cx="1261884" cy="468140"/>
          </a:xfrm>
        </p:grpSpPr>
        <p:cxnSp>
          <p:nvCxnSpPr>
            <p:cNvPr id="32" name="Straight Connector 31">
              <a:extLst>
                <a:ext uri="{FF2B5EF4-FFF2-40B4-BE49-F238E27FC236}">
                  <a16:creationId xmlns:a16="http://schemas.microsoft.com/office/drawing/2014/main" id="{087EA5F7-FFB5-014F-9B4E-FE9930BE1A84}"/>
                </a:ext>
              </a:extLst>
            </p:cNvPr>
            <p:cNvCxnSpPr>
              <a:cxnSpLocks/>
            </p:cNvCxnSpPr>
            <p:nvPr/>
          </p:nvCxnSpPr>
          <p:spPr>
            <a:xfrm flipH="1">
              <a:off x="2000741" y="4699135"/>
              <a:ext cx="609600" cy="172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2">
              <a:extLst>
                <a:ext uri="{FF2B5EF4-FFF2-40B4-BE49-F238E27FC236}">
                  <a16:creationId xmlns:a16="http://schemas.microsoft.com/office/drawing/2014/main" id="{1202FEB0-EFC9-A44C-9DDA-BA3A65B65026}"/>
                </a:ext>
              </a:extLst>
            </p:cNvPr>
            <p:cNvSpPr txBox="1"/>
            <p:nvPr/>
          </p:nvSpPr>
          <p:spPr>
            <a:xfrm>
              <a:off x="1659327" y="4797943"/>
              <a:ext cx="1261884" cy="369332"/>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rgbClr val="FF0000"/>
                  </a:solidFill>
                  <a:latin typeface="Comic Sans MS" panose="030F0702030302020204" pitchFamily="66" charset="0"/>
                </a:rPr>
                <a:t>increasing</a:t>
              </a:r>
            </a:p>
          </p:txBody>
        </p:sp>
      </p:grpSp>
      <p:sp>
        <p:nvSpPr>
          <p:cNvPr id="35" name="Rectangle 34">
            <a:extLst>
              <a:ext uri="{FF2B5EF4-FFF2-40B4-BE49-F238E27FC236}">
                <a16:creationId xmlns:a16="http://schemas.microsoft.com/office/drawing/2014/main" id="{03D0DDD3-73B1-2545-8A58-0EE38B35A460}"/>
              </a:ext>
            </a:extLst>
          </p:cNvPr>
          <p:cNvSpPr/>
          <p:nvPr/>
        </p:nvSpPr>
        <p:spPr>
          <a:xfrm>
            <a:off x="2057540" y="5636854"/>
            <a:ext cx="5065810" cy="400110"/>
          </a:xfrm>
          <a:prstGeom prst="rect">
            <a:avLst/>
          </a:prstGeom>
        </p:spPr>
        <p:txBody>
          <a:bodyPr wrap="none">
            <a:spAutoFit/>
          </a:bodyPr>
          <a:lstStyle/>
          <a:p>
            <a:pPr algn="ctr"/>
            <a:r>
              <a:rPr lang="en-US" sz="2000" dirty="0"/>
              <a:t>Hmm 🤔 … but how should we fix this??</a:t>
            </a:r>
          </a:p>
        </p:txBody>
      </p:sp>
      <p:cxnSp>
        <p:nvCxnSpPr>
          <p:cNvPr id="38" name="Straight Connector 37">
            <a:extLst>
              <a:ext uri="{FF2B5EF4-FFF2-40B4-BE49-F238E27FC236}">
                <a16:creationId xmlns:a16="http://schemas.microsoft.com/office/drawing/2014/main" id="{47DA4EDE-2002-E843-BBA9-0C625A07DE9C}"/>
              </a:ext>
            </a:extLst>
          </p:cNvPr>
          <p:cNvCxnSpPr>
            <a:cxnSpLocks/>
          </p:cNvCxnSpPr>
          <p:nvPr/>
        </p:nvCxnSpPr>
        <p:spPr>
          <a:xfrm flipH="1">
            <a:off x="5651136" y="4648200"/>
            <a:ext cx="508844" cy="2280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8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7A46-6909-0041-A344-5C0435BBF581}"/>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7E18B0B2-B93B-234B-8352-4863CB5D1A56}"/>
              </a:ext>
            </a:extLst>
          </p:cNvPr>
          <p:cNvSpPr>
            <a:spLocks noGrp="1"/>
          </p:cNvSpPr>
          <p:nvPr>
            <p:ph idx="1"/>
          </p:nvPr>
        </p:nvSpPr>
        <p:spPr/>
        <p:txBody>
          <a:bodyPr/>
          <a:lstStyle/>
          <a:p>
            <a:r>
              <a:rPr lang="en-US" sz="2000" dirty="0"/>
              <a:t>The Aristo experiment: </a:t>
            </a:r>
          </a:p>
          <a:p>
            <a:pPr lvl="1"/>
            <a:r>
              <a:rPr lang="en-US" sz="2000" dirty="0"/>
              <a:t>Working hypothesis: </a:t>
            </a:r>
            <a:r>
              <a:rPr lang="en-US" sz="2000" dirty="0">
                <a:solidFill>
                  <a:srgbClr val="0000FF"/>
                </a:solidFill>
              </a:rPr>
              <a:t>Real-world language and reasoning capabilities can be assessed via “well-designed” QA tasks. </a:t>
            </a:r>
          </a:p>
          <a:p>
            <a:pPr marL="0" indent="0">
              <a:buNone/>
            </a:pPr>
            <a:endParaRPr lang="en-US" sz="2000" b="1" dirty="0"/>
          </a:p>
          <a:p>
            <a:r>
              <a:rPr lang="en-US" sz="2000" dirty="0"/>
              <a:t>First systems for science QA effective at </a:t>
            </a:r>
            <a:r>
              <a:rPr lang="en-US" sz="2000" dirty="0">
                <a:solidFill>
                  <a:srgbClr val="00B050"/>
                </a:solidFill>
              </a:rPr>
              <a:t>multi-hop inference</a:t>
            </a:r>
          </a:p>
          <a:p>
            <a:pPr lvl="1"/>
            <a:r>
              <a:rPr lang="en-US" sz="2000" dirty="0"/>
              <a:t>Can operate with semi-formal knowledge bases</a:t>
            </a:r>
          </a:p>
          <a:p>
            <a:pPr lvl="1"/>
            <a:r>
              <a:rPr lang="en-US" sz="2000" dirty="0"/>
              <a:t>Can fruitfully exploit noisier &amp; less structured representations </a:t>
            </a:r>
            <a:endParaRPr lang="en-US" sz="2000" b="1" dirty="0"/>
          </a:p>
          <a:p>
            <a:pPr lvl="1"/>
            <a:r>
              <a:rPr lang="en-US" sz="2000" dirty="0"/>
              <a:t>Complementary to other methods</a:t>
            </a:r>
          </a:p>
          <a:p>
            <a:pPr marL="0" indent="0">
              <a:buNone/>
            </a:pPr>
            <a:endParaRPr lang="en-US" sz="2000" b="1" dirty="0"/>
          </a:p>
          <a:p>
            <a:r>
              <a:rPr lang="en-US" sz="2000" b="1" dirty="0">
                <a:solidFill>
                  <a:srgbClr val="00B050"/>
                </a:solidFill>
                <a:ea typeface="Arial"/>
                <a:cs typeface="Arial"/>
                <a:sym typeface="Arial"/>
              </a:rPr>
              <a:t>Deep learning</a:t>
            </a:r>
            <a:r>
              <a:rPr lang="en-US" sz="2000" dirty="0">
                <a:solidFill>
                  <a:srgbClr val="00B050"/>
                </a:solidFill>
                <a:ea typeface="Arial"/>
                <a:cs typeface="Arial"/>
                <a:sym typeface="Arial"/>
              </a:rPr>
              <a:t> is playing an important role</a:t>
            </a:r>
            <a:r>
              <a:rPr lang="en-US" sz="2000" dirty="0">
                <a:solidFill>
                  <a:schemeClr val="dk1"/>
                </a:solidFill>
                <a:ea typeface="Arial"/>
                <a:cs typeface="Arial"/>
                <a:sym typeface="Arial"/>
              </a:rPr>
              <a:t>, but </a:t>
            </a:r>
            <a:r>
              <a:rPr lang="en-US" sz="2000" b="1" dirty="0">
                <a:solidFill>
                  <a:schemeClr val="dk1"/>
                </a:solidFill>
                <a:ea typeface="Arial"/>
                <a:cs typeface="Arial"/>
                <a:sym typeface="Arial"/>
              </a:rPr>
              <a:t>is not everything </a:t>
            </a:r>
            <a:r>
              <a:rPr lang="en-US" sz="1600" dirty="0">
                <a:solidFill>
                  <a:schemeClr val="dk1"/>
                </a:solidFill>
                <a:ea typeface="Arial"/>
                <a:cs typeface="Arial"/>
                <a:sym typeface="Arial"/>
              </a:rPr>
              <a:t>(yet)</a:t>
            </a:r>
            <a:r>
              <a:rPr lang="en-US" sz="2000" dirty="0">
                <a:solidFill>
                  <a:schemeClr val="dk1"/>
                </a:solidFill>
                <a:ea typeface="Arial"/>
                <a:cs typeface="Arial"/>
                <a:sym typeface="Arial"/>
              </a:rPr>
              <a:t> </a:t>
            </a:r>
            <a:br>
              <a:rPr lang="en-US" sz="2000" dirty="0">
                <a:solidFill>
                  <a:schemeClr val="dk1"/>
                </a:solidFill>
                <a:ea typeface="Arial"/>
                <a:cs typeface="Arial"/>
                <a:sym typeface="Arial"/>
              </a:rPr>
            </a:br>
            <a:endParaRPr lang="en-US" sz="2000" dirty="0"/>
          </a:p>
          <a:p>
            <a:r>
              <a:rPr lang="en-US" sz="2000" b="1" dirty="0">
                <a:solidFill>
                  <a:srgbClr val="FF0000"/>
                </a:solidFill>
              </a:rPr>
              <a:t>Interacting </a:t>
            </a:r>
            <a:r>
              <a:rPr lang="en-US" sz="2000" b="1" u="sng" dirty="0">
                <a:solidFill>
                  <a:srgbClr val="FF0000"/>
                </a:solidFill>
              </a:rPr>
              <a:t>intelligently</a:t>
            </a:r>
            <a:r>
              <a:rPr lang="en-US" sz="2000" b="1" dirty="0">
                <a:solidFill>
                  <a:srgbClr val="FF0000"/>
                </a:solidFill>
              </a:rPr>
              <a:t> with humans remains challenging!</a:t>
            </a:r>
          </a:p>
          <a:p>
            <a:pPr lvl="1"/>
            <a:r>
              <a:rPr lang="en-US" sz="2000" dirty="0"/>
              <a:t>Requires rich linguistic understanding, common sense, domain knowledge, situational awareness, conversational memory …</a:t>
            </a:r>
          </a:p>
          <a:p>
            <a:endParaRPr lang="en-US" sz="2000" dirty="0"/>
          </a:p>
          <a:p>
            <a:pPr lvl="1"/>
            <a:endParaRPr lang="en-US" sz="2000" dirty="0"/>
          </a:p>
          <a:p>
            <a:pPr lvl="1"/>
            <a:endParaRPr lang="en-US" sz="2000" dirty="0"/>
          </a:p>
          <a:p>
            <a:pPr lvl="1"/>
            <a:endParaRPr lang="en-US" sz="2000" dirty="0"/>
          </a:p>
          <a:p>
            <a:pPr lvl="1"/>
            <a:endParaRPr lang="en-US" sz="2000" dirty="0"/>
          </a:p>
          <a:p>
            <a:endParaRPr lang="en-US" sz="2000" dirty="0"/>
          </a:p>
          <a:p>
            <a:endParaRPr lang="en-US" dirty="0"/>
          </a:p>
        </p:txBody>
      </p:sp>
      <p:sp>
        <p:nvSpPr>
          <p:cNvPr id="4" name="Slide Number Placeholder 3">
            <a:extLst>
              <a:ext uri="{FF2B5EF4-FFF2-40B4-BE49-F238E27FC236}">
                <a16:creationId xmlns:a16="http://schemas.microsoft.com/office/drawing/2014/main" id="{C85BBA9B-FCA0-1E43-A6E3-DBACC5B3A812}"/>
              </a:ext>
            </a:extLst>
          </p:cNvPr>
          <p:cNvSpPr>
            <a:spLocks noGrp="1"/>
          </p:cNvSpPr>
          <p:nvPr>
            <p:ph type="sldNum" sz="quarter" idx="12"/>
          </p:nvPr>
        </p:nvSpPr>
        <p:spPr/>
        <p:txBody>
          <a:bodyPr/>
          <a:lstStyle/>
          <a:p>
            <a:fld id="{2950F06C-DC55-49E8-966D-651E62CB7ADF}" type="slidenum">
              <a:rPr lang="en-US" smtClean="0"/>
              <a:pPr/>
              <a:t>42</a:t>
            </a:fld>
            <a:endParaRPr lang="en-US"/>
          </a:p>
        </p:txBody>
      </p:sp>
    </p:spTree>
    <p:extLst>
      <p:ext uri="{BB962C8B-B14F-4D97-AF65-F5344CB8AC3E}">
        <p14:creationId xmlns:p14="http://schemas.microsoft.com/office/powerpoint/2010/main" val="951084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08ADFE-998B-9D41-9136-3E568723C879}"/>
              </a:ext>
            </a:extLst>
          </p:cNvPr>
          <p:cNvSpPr>
            <a:spLocks noGrp="1"/>
          </p:cNvSpPr>
          <p:nvPr>
            <p:ph type="ctr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F8F7A243-60B0-404A-932A-5825AB8FA1F4}"/>
              </a:ext>
            </a:extLst>
          </p:cNvPr>
          <p:cNvSpPr>
            <a:spLocks noGrp="1"/>
          </p:cNvSpPr>
          <p:nvPr>
            <p:ph type="sldNum" sz="quarter" idx="12"/>
          </p:nvPr>
        </p:nvSpPr>
        <p:spPr/>
        <p:txBody>
          <a:bodyPr/>
          <a:lstStyle/>
          <a:p>
            <a:fld id="{2950F06C-DC55-49E8-966D-651E62CB7ADF}" type="slidenum">
              <a:rPr lang="en-US" smtClean="0"/>
              <a:pPr/>
              <a:t>43</a:t>
            </a:fld>
            <a:endParaRPr lang="en-US"/>
          </a:p>
        </p:txBody>
      </p:sp>
      <p:grpSp>
        <p:nvGrpSpPr>
          <p:cNvPr id="8" name="Google Shape;917;p73">
            <a:extLst>
              <a:ext uri="{FF2B5EF4-FFF2-40B4-BE49-F238E27FC236}">
                <a16:creationId xmlns:a16="http://schemas.microsoft.com/office/drawing/2014/main" id="{45E85591-CE51-D441-8B78-9DD5A2B67C8B}"/>
              </a:ext>
            </a:extLst>
          </p:cNvPr>
          <p:cNvGrpSpPr/>
          <p:nvPr/>
        </p:nvGrpSpPr>
        <p:grpSpPr>
          <a:xfrm>
            <a:off x="2286000" y="4114800"/>
            <a:ext cx="4675303" cy="1535577"/>
            <a:chOff x="4253017" y="3835154"/>
            <a:chExt cx="4675303" cy="1535577"/>
          </a:xfrm>
        </p:grpSpPr>
        <p:pic>
          <p:nvPicPr>
            <p:cNvPr id="9" name="Google Shape;918;p73">
              <a:extLst>
                <a:ext uri="{FF2B5EF4-FFF2-40B4-BE49-F238E27FC236}">
                  <a16:creationId xmlns:a16="http://schemas.microsoft.com/office/drawing/2014/main" id="{2C8F0D92-763D-A946-8C2B-833DAA99A263}"/>
                </a:ext>
              </a:extLst>
            </p:cNvPr>
            <p:cNvPicPr preferRelativeResize="0"/>
            <p:nvPr/>
          </p:nvPicPr>
          <p:blipFill rotWithShape="1">
            <a:blip r:embed="rId2">
              <a:alphaModFix/>
            </a:blip>
            <a:srcRect t="28894" b="31424"/>
            <a:stretch/>
          </p:blipFill>
          <p:spPr>
            <a:xfrm>
              <a:off x="4876800" y="3835154"/>
              <a:ext cx="3556000" cy="755911"/>
            </a:xfrm>
            <a:prstGeom prst="rect">
              <a:avLst/>
            </a:prstGeom>
            <a:noFill/>
            <a:ln>
              <a:noFill/>
            </a:ln>
          </p:spPr>
        </p:pic>
        <p:sp>
          <p:nvSpPr>
            <p:cNvPr id="10" name="Google Shape;919;p73">
              <a:extLst>
                <a:ext uri="{FF2B5EF4-FFF2-40B4-BE49-F238E27FC236}">
                  <a16:creationId xmlns:a16="http://schemas.microsoft.com/office/drawing/2014/main" id="{A5B4937C-53C1-484C-84C9-A2E898AAD9F1}"/>
                </a:ext>
              </a:extLst>
            </p:cNvPr>
            <p:cNvSpPr txBox="1"/>
            <p:nvPr/>
          </p:nvSpPr>
          <p:spPr>
            <a:xfrm>
              <a:off x="4253017" y="4724400"/>
              <a:ext cx="467530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accent1"/>
                  </a:solidFill>
                  <a:latin typeface="Arial"/>
                  <a:ea typeface="Arial"/>
                  <a:cs typeface="Arial"/>
                  <a:sym typeface="Arial"/>
                </a:rPr>
                <a:t>Hiring </a:t>
              </a:r>
              <a:r>
                <a:rPr lang="en-US" sz="1800" b="0">
                  <a:solidFill>
                    <a:schemeClr val="accent1"/>
                  </a:solidFill>
                  <a:latin typeface="Arial"/>
                  <a:ea typeface="Arial"/>
                  <a:cs typeface="Arial"/>
                  <a:sym typeface="Arial"/>
                </a:rPr>
                <a:t>talented interns, young investigators,</a:t>
              </a:r>
              <a:br>
                <a:rPr lang="en-US" sz="1800" b="0">
                  <a:solidFill>
                    <a:schemeClr val="accent1"/>
                  </a:solidFill>
                  <a:latin typeface="Arial"/>
                  <a:ea typeface="Arial"/>
                  <a:cs typeface="Arial"/>
                  <a:sym typeface="Arial"/>
                </a:rPr>
              </a:br>
              <a:r>
                <a:rPr lang="en-US" sz="1800" b="0">
                  <a:solidFill>
                    <a:schemeClr val="accent1"/>
                  </a:solidFill>
                  <a:latin typeface="Arial"/>
                  <a:ea typeface="Arial"/>
                  <a:cs typeface="Arial"/>
                  <a:sym typeface="Arial"/>
                </a:rPr>
                <a:t>researchers, engineers, and more!</a:t>
              </a:r>
              <a:endParaRPr sz="1800" b="0">
                <a:solidFill>
                  <a:schemeClr val="accent1"/>
                </a:solidFill>
                <a:latin typeface="Arial"/>
                <a:ea typeface="Arial"/>
                <a:cs typeface="Arial"/>
                <a:sym typeface="Arial"/>
              </a:endParaRPr>
            </a:p>
          </p:txBody>
        </p:sp>
      </p:grpSp>
    </p:spTree>
    <p:extLst>
      <p:ext uri="{BB962C8B-B14F-4D97-AF65-F5344CB8AC3E}">
        <p14:creationId xmlns:p14="http://schemas.microsoft.com/office/powerpoint/2010/main" val="371459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25367B4-A921-4542-9031-E944B4B1212F}"/>
              </a:ext>
            </a:extLst>
          </p:cNvPr>
          <p:cNvSpPr txBox="1">
            <a:spLocks/>
          </p:cNvSpPr>
          <p:nvPr/>
        </p:nvSpPr>
        <p:spPr>
          <a:xfrm>
            <a:off x="110726" y="1034453"/>
            <a:ext cx="6454541" cy="4789094"/>
          </a:xfrm>
          <a:prstGeom prst="roundRect">
            <a:avLst/>
          </a:prstGeom>
          <a:solidFill>
            <a:schemeClr val="bg1">
              <a:lumMod val="95000"/>
            </a:schemeClr>
          </a:solidFill>
        </p:spPr>
        <p:txBody>
          <a:bodyPr lIns="274320">
            <a:normAutofit/>
          </a:bodyPr>
          <a:lstStyle>
            <a:lvl1pPr marL="228600" indent="-228600" algn="l" defTabSz="914400" rtl="0" eaLnBrk="1" latinLnBrk="0" hangingPunct="1">
              <a:lnSpc>
                <a:spcPct val="9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9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9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endParaRPr lang="en-US" sz="1950" dirty="0"/>
          </a:p>
        </p:txBody>
      </p:sp>
      <p:sp>
        <p:nvSpPr>
          <p:cNvPr id="5" name="Rounded Rectangular Callout 4">
            <a:extLst>
              <a:ext uri="{FF2B5EF4-FFF2-40B4-BE49-F238E27FC236}">
                <a16:creationId xmlns:a16="http://schemas.microsoft.com/office/drawing/2014/main" id="{C8C5D3F9-3F04-0643-BC47-1C7BF8B2D89D}"/>
              </a:ext>
            </a:extLst>
          </p:cNvPr>
          <p:cNvSpPr/>
          <p:nvPr/>
        </p:nvSpPr>
        <p:spPr>
          <a:xfrm>
            <a:off x="3658360" y="3200101"/>
            <a:ext cx="1719944" cy="1139257"/>
          </a:xfrm>
          <a:prstGeom prst="wedgeRoundRectCallout">
            <a:avLst>
              <a:gd name="adj1" fmla="val 70913"/>
              <a:gd name="adj2" fmla="val 8139"/>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ysClr val="windowText" lastClr="000000"/>
                </a:solidFill>
              </a:rPr>
              <a:t>Here are some options I found nearby: </a:t>
            </a:r>
          </a:p>
          <a:p>
            <a:pPr algn="ctr"/>
            <a:r>
              <a:rPr lang="en-US" sz="1400" i="1" dirty="0">
                <a:solidFill>
                  <a:sysClr val="windowText" lastClr="000000"/>
                </a:solidFill>
              </a:rPr>
              <a:t>….</a:t>
            </a:r>
          </a:p>
        </p:txBody>
      </p:sp>
      <p:sp>
        <p:nvSpPr>
          <p:cNvPr id="6" name="Rounded Rectangular Callout 5">
            <a:extLst>
              <a:ext uri="{FF2B5EF4-FFF2-40B4-BE49-F238E27FC236}">
                <a16:creationId xmlns:a16="http://schemas.microsoft.com/office/drawing/2014/main" id="{CA74A855-9374-A343-98B4-D3B29976EDE6}"/>
              </a:ext>
            </a:extLst>
          </p:cNvPr>
          <p:cNvSpPr/>
          <p:nvPr/>
        </p:nvSpPr>
        <p:spPr>
          <a:xfrm>
            <a:off x="1424160" y="2600699"/>
            <a:ext cx="1878680" cy="937659"/>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i="1" dirty="0"/>
              <a:t>Show me some restaurants nearby. </a:t>
            </a:r>
          </a:p>
        </p:txBody>
      </p:sp>
      <p:sp>
        <p:nvSpPr>
          <p:cNvPr id="7" name="Rounded Rectangular Callout 6">
            <a:extLst>
              <a:ext uri="{FF2B5EF4-FFF2-40B4-BE49-F238E27FC236}">
                <a16:creationId xmlns:a16="http://schemas.microsoft.com/office/drawing/2014/main" id="{E1CB2E39-E62F-1849-A181-82DD62324ADC}"/>
              </a:ext>
            </a:extLst>
          </p:cNvPr>
          <p:cNvSpPr/>
          <p:nvPr/>
        </p:nvSpPr>
        <p:spPr>
          <a:xfrm>
            <a:off x="1424160" y="3859777"/>
            <a:ext cx="1878680" cy="749414"/>
          </a:xfrm>
          <a:prstGeom prst="wedgeRoundRectCallout">
            <a:avLst>
              <a:gd name="adj1" fmla="val -65798"/>
              <a:gd name="adj2" fmla="val 23864"/>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 am allergic to peanuts. </a:t>
            </a:r>
          </a:p>
        </p:txBody>
      </p:sp>
      <p:sp>
        <p:nvSpPr>
          <p:cNvPr id="8" name="Rounded Rectangular Callout 7">
            <a:extLst>
              <a:ext uri="{FF2B5EF4-FFF2-40B4-BE49-F238E27FC236}">
                <a16:creationId xmlns:a16="http://schemas.microsoft.com/office/drawing/2014/main" id="{C37485F1-28EC-AE41-8D1C-6A867B15C7A3}"/>
              </a:ext>
            </a:extLst>
          </p:cNvPr>
          <p:cNvSpPr/>
          <p:nvPr/>
        </p:nvSpPr>
        <p:spPr>
          <a:xfrm>
            <a:off x="1216021" y="3997934"/>
            <a:ext cx="1876566" cy="749414"/>
          </a:xfrm>
          <a:prstGeom prst="wedgeRoundRectCallout">
            <a:avLst>
              <a:gd name="adj1" fmla="val -65798"/>
              <a:gd name="adj2" fmla="val 23864"/>
              <a:gd name="adj3" fmla="val 16667"/>
            </a:avLst>
          </a:prstGeom>
          <a:solidFill>
            <a:schemeClr val="accent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I don’t like crowds. </a:t>
            </a:r>
          </a:p>
        </p:txBody>
      </p:sp>
      <p:grpSp>
        <p:nvGrpSpPr>
          <p:cNvPr id="12" name="Google Shape;814;p124">
            <a:extLst>
              <a:ext uri="{FF2B5EF4-FFF2-40B4-BE49-F238E27FC236}">
                <a16:creationId xmlns:a16="http://schemas.microsoft.com/office/drawing/2014/main" id="{333C3641-BB07-D544-9778-56F00D0959BA}"/>
              </a:ext>
            </a:extLst>
          </p:cNvPr>
          <p:cNvGrpSpPr>
            <a:grpSpLocks noChangeAspect="1"/>
          </p:cNvGrpSpPr>
          <p:nvPr/>
        </p:nvGrpSpPr>
        <p:grpSpPr>
          <a:xfrm>
            <a:off x="292716" y="2281491"/>
            <a:ext cx="585302" cy="981806"/>
            <a:chOff x="7156175" y="1836125"/>
            <a:chExt cx="718151" cy="1204376"/>
          </a:xfrm>
        </p:grpSpPr>
        <p:pic>
          <p:nvPicPr>
            <p:cNvPr id="16" name="Google Shape;815;p124" descr="Related image">
              <a:extLst>
                <a:ext uri="{FF2B5EF4-FFF2-40B4-BE49-F238E27FC236}">
                  <a16:creationId xmlns:a16="http://schemas.microsoft.com/office/drawing/2014/main" id="{4642EEB4-14C7-DE42-B074-B6C63975A75A}"/>
                </a:ext>
              </a:extLst>
            </p:cNvPr>
            <p:cNvPicPr preferRelativeResize="0"/>
            <p:nvPr/>
          </p:nvPicPr>
          <p:blipFill rotWithShape="1">
            <a:blip r:embed="rId3">
              <a:alphaModFix/>
            </a:blip>
            <a:srcRect l="78597" t="36300" b="24770"/>
            <a:stretch/>
          </p:blipFill>
          <p:spPr>
            <a:xfrm>
              <a:off x="7266050" y="1934100"/>
              <a:ext cx="608276" cy="1106401"/>
            </a:xfrm>
            <a:prstGeom prst="rect">
              <a:avLst/>
            </a:prstGeom>
            <a:noFill/>
            <a:ln>
              <a:noFill/>
            </a:ln>
          </p:spPr>
        </p:pic>
        <p:sp>
          <p:nvSpPr>
            <p:cNvPr id="17" name="Google Shape;816;p124">
              <a:extLst>
                <a:ext uri="{FF2B5EF4-FFF2-40B4-BE49-F238E27FC236}">
                  <a16:creationId xmlns:a16="http://schemas.microsoft.com/office/drawing/2014/main" id="{656A5E78-4D80-6F4B-B3D1-DAD00A48826D}"/>
                </a:ext>
              </a:extLst>
            </p:cNvPr>
            <p:cNvSpPr/>
            <p:nvPr/>
          </p:nvSpPr>
          <p:spPr>
            <a:xfrm>
              <a:off x="7156175" y="1836125"/>
              <a:ext cx="196200" cy="476100"/>
            </a:xfrm>
            <a:prstGeom prst="ellipse">
              <a:avLst/>
            </a:prstGeom>
            <a:solidFill>
              <a:srgbClr val="F2F2F2"/>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a:spcBef>
                  <a:spcPts val="0"/>
                </a:spcBef>
                <a:spcAft>
                  <a:spcPts val="0"/>
                </a:spcAft>
              </a:pPr>
              <a:endParaRPr dirty="0"/>
            </a:p>
          </p:txBody>
        </p:sp>
      </p:grpSp>
      <p:pic>
        <p:nvPicPr>
          <p:cNvPr id="18" name="Google Shape;1258;p104" descr="Related image">
            <a:extLst>
              <a:ext uri="{FF2B5EF4-FFF2-40B4-BE49-F238E27FC236}">
                <a16:creationId xmlns:a16="http://schemas.microsoft.com/office/drawing/2014/main" id="{01C8F4E3-2AD4-6345-9CB3-F38A9EF3CE23}"/>
              </a:ext>
            </a:extLst>
          </p:cNvPr>
          <p:cNvPicPr preferRelativeResize="0">
            <a:picLocks/>
          </p:cNvPicPr>
          <p:nvPr/>
        </p:nvPicPr>
        <p:blipFill>
          <a:blip r:embed="rId4">
            <a:alphaModFix/>
          </a:blip>
          <a:stretch>
            <a:fillRect/>
          </a:stretch>
        </p:blipFill>
        <p:spPr>
          <a:xfrm>
            <a:off x="5274130" y="2217075"/>
            <a:ext cx="1250354" cy="1275457"/>
          </a:xfrm>
          <a:prstGeom prst="rect">
            <a:avLst/>
          </a:prstGeom>
          <a:noFill/>
          <a:ln>
            <a:noFill/>
          </a:ln>
        </p:spPr>
      </p:pic>
      <p:pic>
        <p:nvPicPr>
          <p:cNvPr id="21" name="Picture 20" descr="A screenshot of a cell phone&#13;&#10;&#13;&#10;Description automatically generated">
            <a:extLst>
              <a:ext uri="{FF2B5EF4-FFF2-40B4-BE49-F238E27FC236}">
                <a16:creationId xmlns:a16="http://schemas.microsoft.com/office/drawing/2014/main" id="{93748590-9C56-9E4F-9457-6197050D2FC7}"/>
              </a:ext>
            </a:extLst>
          </p:cNvPr>
          <p:cNvPicPr>
            <a:picLocks noChangeAspect="1"/>
          </p:cNvPicPr>
          <p:nvPr/>
        </p:nvPicPr>
        <p:blipFill>
          <a:blip r:embed="rId5"/>
          <a:stretch>
            <a:fillRect/>
          </a:stretch>
        </p:blipFill>
        <p:spPr>
          <a:xfrm>
            <a:off x="6723600" y="1034453"/>
            <a:ext cx="2207473" cy="4789094"/>
          </a:xfrm>
          <a:prstGeom prst="rect">
            <a:avLst/>
          </a:prstGeom>
        </p:spPr>
      </p:pic>
      <p:sp>
        <p:nvSpPr>
          <p:cNvPr id="11" name="Rounded Rectangle 10">
            <a:extLst>
              <a:ext uri="{FF2B5EF4-FFF2-40B4-BE49-F238E27FC236}">
                <a16:creationId xmlns:a16="http://schemas.microsoft.com/office/drawing/2014/main" id="{46A25CFE-47C4-0944-953B-62C19D867E74}"/>
              </a:ext>
            </a:extLst>
          </p:cNvPr>
          <p:cNvSpPr/>
          <p:nvPr/>
        </p:nvSpPr>
        <p:spPr>
          <a:xfrm>
            <a:off x="6643811" y="1942375"/>
            <a:ext cx="2363420" cy="538223"/>
          </a:xfrm>
          <a:prstGeom prst="roundRect">
            <a:avLst/>
          </a:prstGeom>
          <a:solidFill>
            <a:srgbClr val="FFDBE1">
              <a:alpha val="21961"/>
            </a:srgbClr>
          </a:solid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4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nodePh="1">
                                  <p:stCondLst>
                                    <p:cond delay="0"/>
                                  </p:stCondLst>
                                  <p:endCondLst>
                                    <p:cond evt="begin" delay="0">
                                      <p:tn val="31"/>
                                    </p:cond>
                                  </p:end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needs to happen?</a:t>
            </a:r>
          </a:p>
        </p:txBody>
      </p:sp>
      <p:sp>
        <p:nvSpPr>
          <p:cNvPr id="3" name="Content Placeholder 2"/>
          <p:cNvSpPr>
            <a:spLocks noGrp="1"/>
          </p:cNvSpPr>
          <p:nvPr>
            <p:ph idx="1"/>
          </p:nvPr>
        </p:nvSpPr>
        <p:spPr>
          <a:xfrm>
            <a:off x="381000" y="685800"/>
            <a:ext cx="8763000" cy="6019800"/>
          </a:xfrm>
        </p:spPr>
        <p:txBody>
          <a:bodyPr/>
          <a:lstStyle/>
          <a:p>
            <a:pPr marL="457200" indent="-457200">
              <a:buFont typeface="+mj-lt"/>
              <a:buAutoNum type="arabicPeriod"/>
            </a:pPr>
            <a:r>
              <a:rPr lang="en-US" dirty="0"/>
              <a:t>Define representation of functions</a:t>
            </a:r>
          </a:p>
          <a:p>
            <a:pPr marL="457200" indent="-457200">
              <a:buFont typeface="+mj-lt"/>
              <a:buAutoNum type="arabicPeriod"/>
            </a:pPr>
            <a:r>
              <a:rPr lang="en-US" dirty="0"/>
              <a:t>Manually author and automatically learn extraction rules</a:t>
            </a:r>
          </a:p>
          <a:p>
            <a:pPr marL="457200" indent="-457200">
              <a:buFont typeface="+mj-lt"/>
              <a:buAutoNum type="arabicPeriod"/>
            </a:pPr>
            <a:r>
              <a:rPr lang="en-US" dirty="0"/>
              <a:t>Attack challenges</a:t>
            </a:r>
          </a:p>
          <a:p>
            <a:pPr lvl="1"/>
            <a:r>
              <a:rPr lang="en-US" dirty="0"/>
              <a:t>Linguistic variability</a:t>
            </a:r>
          </a:p>
          <a:p>
            <a:pPr lvl="2"/>
            <a:r>
              <a:rPr lang="en-US" dirty="0">
                <a:solidFill>
                  <a:srgbClr val="00B050"/>
                </a:solidFill>
              </a:rPr>
              <a:t>“synthesize protein”, “protein synthesis”, “synthesizes large numbers of proteins”, “helps to synthesize proteins”,</a:t>
            </a:r>
            <a:r>
              <a:rPr lang="en-US" dirty="0"/>
              <a:t> …</a:t>
            </a:r>
          </a:p>
          <a:p>
            <a:pPr lvl="1"/>
            <a:r>
              <a:rPr lang="en-US" dirty="0"/>
              <a:t>Multiword expressions</a:t>
            </a:r>
          </a:p>
          <a:p>
            <a:pPr lvl="2"/>
            <a:r>
              <a:rPr lang="en-US" dirty="0">
                <a:sym typeface="Symbol" panose="05050102010706020507" pitchFamily="18" charset="2"/>
              </a:rPr>
              <a:t>“cell membrane” = “</a:t>
            </a:r>
            <a:r>
              <a:rPr lang="en-US" dirty="0">
                <a:solidFill>
                  <a:srgbClr val="00B050"/>
                </a:solidFill>
                <a:sym typeface="Symbol" panose="05050102010706020507" pitchFamily="18" charset="2"/>
              </a:rPr>
              <a:t>membrane</a:t>
            </a:r>
            <a:r>
              <a:rPr lang="en-US" dirty="0">
                <a:sym typeface="Symbol" panose="05050102010706020507" pitchFamily="18" charset="2"/>
              </a:rPr>
              <a:t>”, but “amino acid”  “</a:t>
            </a:r>
            <a:r>
              <a:rPr lang="en-US" dirty="0">
                <a:solidFill>
                  <a:srgbClr val="FF0000"/>
                </a:solidFill>
                <a:sym typeface="Symbol" panose="05050102010706020507" pitchFamily="18" charset="2"/>
              </a:rPr>
              <a:t>acid”</a:t>
            </a:r>
            <a:endParaRPr lang="en-US" dirty="0">
              <a:solidFill>
                <a:srgbClr val="FF0000"/>
              </a:solidFill>
            </a:endParaRPr>
          </a:p>
          <a:p>
            <a:pPr lvl="1"/>
            <a:r>
              <a:rPr lang="en-US" dirty="0"/>
              <a:t>Ambiguous patterns</a:t>
            </a:r>
          </a:p>
          <a:p>
            <a:pPr lvl="2"/>
            <a:r>
              <a:rPr lang="en-US" dirty="0"/>
              <a:t>“cell </a:t>
            </a:r>
            <a:r>
              <a:rPr lang="en-US" dirty="0">
                <a:solidFill>
                  <a:srgbClr val="00B050"/>
                </a:solidFill>
              </a:rPr>
              <a:t>membrane</a:t>
            </a:r>
            <a:r>
              <a:rPr lang="en-US" dirty="0"/>
              <a:t>”, “cell </a:t>
            </a:r>
            <a:r>
              <a:rPr lang="en-US" dirty="0">
                <a:solidFill>
                  <a:srgbClr val="FF0000"/>
                </a:solidFill>
              </a:rPr>
              <a:t>division”, </a:t>
            </a:r>
            <a:r>
              <a:rPr lang="en-US" dirty="0"/>
              <a:t>“cell </a:t>
            </a:r>
            <a:r>
              <a:rPr lang="en-US" dirty="0">
                <a:solidFill>
                  <a:srgbClr val="FF0000"/>
                </a:solidFill>
              </a:rPr>
              <a:t>biologist</a:t>
            </a:r>
            <a:r>
              <a:rPr lang="en-US" dirty="0"/>
              <a:t>”</a:t>
            </a:r>
          </a:p>
          <a:p>
            <a:pPr lvl="1"/>
            <a:r>
              <a:rPr lang="en-US" dirty="0"/>
              <a:t>Non-functional actions</a:t>
            </a:r>
          </a:p>
          <a:p>
            <a:pPr lvl="2"/>
            <a:r>
              <a:rPr lang="en-US" dirty="0">
                <a:solidFill>
                  <a:srgbClr val="FF0000"/>
                </a:solidFill>
              </a:rPr>
              <a:t>exist, differ, attempt, do, remain, appear, occur, play, show</a:t>
            </a:r>
            <a:r>
              <a:rPr lang="en-US" dirty="0"/>
              <a:t>, …</a:t>
            </a:r>
          </a:p>
          <a:p>
            <a:pPr lvl="1"/>
            <a:r>
              <a:rPr lang="en-US" dirty="0"/>
              <a:t>Peripheral activities</a:t>
            </a:r>
          </a:p>
          <a:p>
            <a:pPr lvl="2"/>
            <a:r>
              <a:rPr lang="en-US" dirty="0">
                <a:solidFill>
                  <a:srgbClr val="FF0000"/>
                </a:solidFill>
              </a:rPr>
              <a:t>nucleus + divide, ribosome + move</a:t>
            </a:r>
          </a:p>
          <a:p>
            <a:pPr marL="0" indent="0">
              <a:buNone/>
            </a:pPr>
            <a:r>
              <a:rPr lang="en-US" dirty="0"/>
              <a:t>	</a:t>
            </a:r>
          </a:p>
          <a:p>
            <a:pPr marL="0" indent="0">
              <a:buNone/>
            </a:pPr>
            <a:endParaRPr lang="en-US" dirty="0"/>
          </a:p>
          <a:p>
            <a:pPr marL="0" indent="0">
              <a:buNone/>
            </a:pPr>
            <a:r>
              <a:rPr lang="en-US" dirty="0"/>
              <a:t>			</a:t>
            </a:r>
          </a:p>
        </p:txBody>
      </p:sp>
      <p:sp>
        <p:nvSpPr>
          <p:cNvPr id="5" name="TextBox 4"/>
          <p:cNvSpPr txBox="1"/>
          <p:nvPr/>
        </p:nvSpPr>
        <p:spPr>
          <a:xfrm>
            <a:off x="8439961" y="2362200"/>
            <a:ext cx="704039" cy="830997"/>
          </a:xfrm>
          <a:prstGeom prst="rect">
            <a:avLst/>
          </a:prstGeom>
          <a:noFill/>
        </p:spPr>
        <p:txBody>
          <a:bodyPr wrap="none" rtlCol="0">
            <a:spAutoFit/>
          </a:bodyPr>
          <a:lstStyle/>
          <a:p>
            <a:r>
              <a:rPr lang="en-US" sz="4800" dirty="0">
                <a:solidFill>
                  <a:schemeClr val="tx2"/>
                </a:solidFill>
                <a:sym typeface="Wingdings" panose="05000000000000000000" pitchFamily="2" charset="2"/>
              </a:rPr>
              <a:t></a:t>
            </a:r>
            <a:endParaRPr lang="en-US" sz="4800" dirty="0">
              <a:solidFill>
                <a:schemeClr val="tx2"/>
              </a:solidFill>
            </a:endParaRPr>
          </a:p>
        </p:txBody>
      </p:sp>
      <p:sp>
        <p:nvSpPr>
          <p:cNvPr id="6" name="TextBox 5"/>
          <p:cNvSpPr txBox="1"/>
          <p:nvPr/>
        </p:nvSpPr>
        <p:spPr>
          <a:xfrm>
            <a:off x="8439960" y="4038600"/>
            <a:ext cx="704039" cy="830997"/>
          </a:xfrm>
          <a:prstGeom prst="rect">
            <a:avLst/>
          </a:prstGeom>
          <a:noFill/>
        </p:spPr>
        <p:txBody>
          <a:bodyPr wrap="none" rtlCol="0">
            <a:spAutoFit/>
          </a:bodyPr>
          <a:lstStyle/>
          <a:p>
            <a:r>
              <a:rPr lang="en-US" sz="4800" dirty="0">
                <a:solidFill>
                  <a:schemeClr val="tx2"/>
                </a:solidFill>
                <a:sym typeface="Wingdings" panose="05000000000000000000" pitchFamily="2" charset="2"/>
              </a:rPr>
              <a:t></a:t>
            </a:r>
            <a:endParaRPr lang="en-US" sz="4800" dirty="0">
              <a:solidFill>
                <a:schemeClr val="tx2"/>
              </a:solidFill>
            </a:endParaRPr>
          </a:p>
        </p:txBody>
      </p:sp>
      <p:sp>
        <p:nvSpPr>
          <p:cNvPr id="7" name="TextBox 6"/>
          <p:cNvSpPr txBox="1"/>
          <p:nvPr/>
        </p:nvSpPr>
        <p:spPr>
          <a:xfrm>
            <a:off x="8439956" y="5813535"/>
            <a:ext cx="704039" cy="830997"/>
          </a:xfrm>
          <a:prstGeom prst="rect">
            <a:avLst/>
          </a:prstGeom>
          <a:noFill/>
        </p:spPr>
        <p:txBody>
          <a:bodyPr wrap="none" rtlCol="0">
            <a:spAutoFit/>
          </a:bodyPr>
          <a:lstStyle/>
          <a:p>
            <a:r>
              <a:rPr lang="en-US" sz="4800" dirty="0">
                <a:solidFill>
                  <a:schemeClr val="tx2"/>
                </a:solidFill>
                <a:sym typeface="Wingdings" panose="05000000000000000000" pitchFamily="2" charset="2"/>
              </a:rPr>
              <a:t></a:t>
            </a:r>
            <a:endParaRPr lang="en-US" sz="4800" dirty="0">
              <a:solidFill>
                <a:schemeClr val="tx2"/>
              </a:solidFill>
            </a:endParaRPr>
          </a:p>
        </p:txBody>
      </p:sp>
      <p:sp>
        <p:nvSpPr>
          <p:cNvPr id="8" name="TextBox 7"/>
          <p:cNvSpPr txBox="1"/>
          <p:nvPr/>
        </p:nvSpPr>
        <p:spPr>
          <a:xfrm>
            <a:off x="8439957" y="4990621"/>
            <a:ext cx="704039" cy="830997"/>
          </a:xfrm>
          <a:prstGeom prst="rect">
            <a:avLst/>
          </a:prstGeom>
          <a:noFill/>
        </p:spPr>
        <p:txBody>
          <a:bodyPr wrap="none" rtlCol="0">
            <a:spAutoFit/>
          </a:bodyPr>
          <a:lstStyle/>
          <a:p>
            <a:r>
              <a:rPr lang="en-US" sz="4800" dirty="0">
                <a:solidFill>
                  <a:schemeClr val="tx2"/>
                </a:solidFill>
                <a:sym typeface="Wingdings" panose="05000000000000000000" pitchFamily="2" charset="2"/>
              </a:rPr>
              <a:t></a:t>
            </a:r>
            <a:endParaRPr lang="en-US" sz="4800" dirty="0">
              <a:solidFill>
                <a:schemeClr val="tx2"/>
              </a:solidFill>
            </a:endParaRPr>
          </a:p>
        </p:txBody>
      </p:sp>
      <p:sp>
        <p:nvSpPr>
          <p:cNvPr id="9" name="TextBox 8"/>
          <p:cNvSpPr txBox="1"/>
          <p:nvPr/>
        </p:nvSpPr>
        <p:spPr>
          <a:xfrm>
            <a:off x="8439961" y="3255950"/>
            <a:ext cx="704039" cy="830997"/>
          </a:xfrm>
          <a:prstGeom prst="rect">
            <a:avLst/>
          </a:prstGeom>
          <a:noFill/>
        </p:spPr>
        <p:txBody>
          <a:bodyPr wrap="none" rtlCol="0">
            <a:spAutoFit/>
          </a:bodyPr>
          <a:lstStyle/>
          <a:p>
            <a:r>
              <a:rPr lang="en-US" sz="4800" dirty="0">
                <a:solidFill>
                  <a:schemeClr val="tx2"/>
                </a:solidFill>
                <a:sym typeface="Wingdings" panose="05000000000000000000" pitchFamily="2" charset="2"/>
              </a:rPr>
              <a:t></a:t>
            </a:r>
            <a:endParaRPr lang="en-US" sz="4800" dirty="0">
              <a:solidFill>
                <a:schemeClr val="tx2"/>
              </a:solidFill>
            </a:endParaRPr>
          </a:p>
        </p:txBody>
      </p:sp>
    </p:spTree>
    <p:extLst>
      <p:ext uri="{BB962C8B-B14F-4D97-AF65-F5344CB8AC3E}">
        <p14:creationId xmlns:p14="http://schemas.microsoft.com/office/powerpoint/2010/main" val="225495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229523" y="5396487"/>
            <a:ext cx="708510" cy="708510"/>
          </a:xfrm>
          <a:prstGeom prst="rect">
            <a:avLst/>
          </a:prstGeom>
        </p:spPr>
      </p:pic>
      <p:sp>
        <p:nvSpPr>
          <p:cNvPr id="2" name="Title 1"/>
          <p:cNvSpPr>
            <a:spLocks noGrp="1"/>
          </p:cNvSpPr>
          <p:nvPr>
            <p:ph type="title"/>
          </p:nvPr>
        </p:nvSpPr>
        <p:spPr/>
        <p:txBody>
          <a:bodyPr/>
          <a:lstStyle/>
          <a:p>
            <a:r>
              <a:rPr lang="en-US" dirty="0"/>
              <a:t>Aristo in Context</a:t>
            </a:r>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4462" y="967669"/>
            <a:ext cx="851326" cy="9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2773" y="1126131"/>
            <a:ext cx="851326" cy="9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69107" y="593801"/>
            <a:ext cx="642035" cy="369332"/>
          </a:xfrm>
          <a:prstGeom prst="rect">
            <a:avLst/>
          </a:prstGeom>
          <a:noFill/>
        </p:spPr>
        <p:txBody>
          <a:bodyPr wrap="none" rtlCol="0">
            <a:spAutoFit/>
          </a:bodyPr>
          <a:lstStyle/>
          <a:p>
            <a:r>
              <a:rPr lang="en-US" dirty="0"/>
              <a:t>Text</a:t>
            </a:r>
          </a:p>
        </p:txBody>
      </p:sp>
      <p:sp>
        <p:nvSpPr>
          <p:cNvPr id="11" name="Rectangle 10"/>
          <p:cNvSpPr/>
          <p:nvPr/>
        </p:nvSpPr>
        <p:spPr bwMode="auto">
          <a:xfrm>
            <a:off x="5812326" y="1075304"/>
            <a:ext cx="1752600" cy="1101033"/>
          </a:xfrm>
          <a:prstGeom prst="rect">
            <a:avLst/>
          </a:pr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21" name="Group 20"/>
          <p:cNvGrpSpPr/>
          <p:nvPr/>
        </p:nvGrpSpPr>
        <p:grpSpPr>
          <a:xfrm>
            <a:off x="6756943" y="1371698"/>
            <a:ext cx="609600" cy="457200"/>
            <a:chOff x="5638800" y="3810000"/>
            <a:chExt cx="609600" cy="457200"/>
          </a:xfrm>
        </p:grpSpPr>
        <p:sp>
          <p:nvSpPr>
            <p:cNvPr id="17" name="Rectangle 16"/>
            <p:cNvSpPr/>
            <p:nvPr/>
          </p:nvSpPr>
          <p:spPr bwMode="auto">
            <a:xfrm>
              <a:off x="5638800" y="3810000"/>
              <a:ext cx="609600" cy="457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Freeform 19"/>
            <p:cNvSpPr/>
            <p:nvPr/>
          </p:nvSpPr>
          <p:spPr bwMode="auto">
            <a:xfrm>
              <a:off x="5700045" y="3916265"/>
              <a:ext cx="470019" cy="281916"/>
            </a:xfrm>
            <a:custGeom>
              <a:avLst/>
              <a:gdLst>
                <a:gd name="connsiteX0" fmla="*/ 0 w 470019"/>
                <a:gd name="connsiteY0" fmla="*/ 271174 h 281916"/>
                <a:gd name="connsiteX1" fmla="*/ 170916 w 470019"/>
                <a:gd name="connsiteY1" fmla="*/ 254083 h 281916"/>
                <a:gd name="connsiteX2" fmla="*/ 264919 w 470019"/>
                <a:gd name="connsiteY2" fmla="*/ 31892 h 281916"/>
                <a:gd name="connsiteX3" fmla="*/ 470019 w 470019"/>
                <a:gd name="connsiteY3" fmla="*/ 6255 h 281916"/>
              </a:gdLst>
              <a:ahLst/>
              <a:cxnLst>
                <a:cxn ang="0">
                  <a:pos x="connsiteX0" y="connsiteY0"/>
                </a:cxn>
                <a:cxn ang="0">
                  <a:pos x="connsiteX1" y="connsiteY1"/>
                </a:cxn>
                <a:cxn ang="0">
                  <a:pos x="connsiteX2" y="connsiteY2"/>
                </a:cxn>
                <a:cxn ang="0">
                  <a:pos x="connsiteX3" y="connsiteY3"/>
                </a:cxn>
              </a:cxnLst>
              <a:rect l="l" t="t" r="r" b="b"/>
              <a:pathLst>
                <a:path w="470019" h="281916">
                  <a:moveTo>
                    <a:pt x="0" y="271174"/>
                  </a:moveTo>
                  <a:cubicBezTo>
                    <a:pt x="63381" y="282568"/>
                    <a:pt x="126763" y="293963"/>
                    <a:pt x="170916" y="254083"/>
                  </a:cubicBezTo>
                  <a:cubicBezTo>
                    <a:pt x="215069" y="214203"/>
                    <a:pt x="215069" y="73197"/>
                    <a:pt x="264919" y="31892"/>
                  </a:cubicBezTo>
                  <a:cubicBezTo>
                    <a:pt x="314770" y="-9413"/>
                    <a:pt x="392394" y="-1579"/>
                    <a:pt x="470019" y="6255"/>
                  </a:cubicBezTo>
                </a:path>
              </a:pathLst>
            </a:custGeom>
            <a:noFill/>
            <a:ln w="19050" cap="flat" cmpd="sng" algn="ctr">
              <a:solidFill>
                <a:srgbClr val="0000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sp>
        <p:nvSpPr>
          <p:cNvPr id="24" name="Rectangle 23"/>
          <p:cNvSpPr/>
          <p:nvPr/>
        </p:nvSpPr>
        <p:spPr bwMode="auto">
          <a:xfrm>
            <a:off x="6122445" y="1313051"/>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5" name="Rectangle 24"/>
          <p:cNvSpPr/>
          <p:nvPr/>
        </p:nvSpPr>
        <p:spPr bwMode="auto">
          <a:xfrm>
            <a:off x="6120664" y="1446913"/>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6" name="Rectangle 25"/>
          <p:cNvSpPr/>
          <p:nvPr/>
        </p:nvSpPr>
        <p:spPr bwMode="auto">
          <a:xfrm>
            <a:off x="6120664" y="1587879"/>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7" name="Rectangle 26"/>
          <p:cNvSpPr/>
          <p:nvPr/>
        </p:nvSpPr>
        <p:spPr bwMode="auto">
          <a:xfrm>
            <a:off x="6123183" y="1738529"/>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9" name="TextBox 38"/>
          <p:cNvSpPr txBox="1"/>
          <p:nvPr/>
        </p:nvSpPr>
        <p:spPr>
          <a:xfrm>
            <a:off x="5839790" y="564076"/>
            <a:ext cx="684803" cy="507831"/>
          </a:xfrm>
          <a:prstGeom prst="rect">
            <a:avLst/>
          </a:prstGeom>
          <a:noFill/>
        </p:spPr>
        <p:txBody>
          <a:bodyPr wrap="none" rtlCol="0">
            <a:spAutoFit/>
          </a:bodyPr>
          <a:lstStyle/>
          <a:p>
            <a:pPr algn="ctr"/>
            <a:r>
              <a:rPr lang="en-US" sz="900" b="0" dirty="0"/>
              <a:t>candidate</a:t>
            </a:r>
          </a:p>
          <a:p>
            <a:pPr algn="ctr"/>
            <a:r>
              <a:rPr lang="en-US" sz="900" b="0" dirty="0"/>
              <a:t>answer</a:t>
            </a:r>
          </a:p>
          <a:p>
            <a:pPr algn="ctr"/>
            <a:r>
              <a:rPr lang="en-US" sz="900" b="0" dirty="0"/>
              <a:t>phrases</a:t>
            </a:r>
          </a:p>
        </p:txBody>
      </p:sp>
      <p:sp>
        <p:nvSpPr>
          <p:cNvPr id="51" name="Rectangle 50"/>
          <p:cNvSpPr/>
          <p:nvPr/>
        </p:nvSpPr>
        <p:spPr bwMode="auto">
          <a:xfrm>
            <a:off x="6123949" y="1890933"/>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77" name="Straight Arrow Connector 76"/>
          <p:cNvCxnSpPr>
            <a:stCxn id="17" idx="3"/>
          </p:cNvCxnSpPr>
          <p:nvPr/>
        </p:nvCxnSpPr>
        <p:spPr bwMode="auto">
          <a:xfrm flipV="1">
            <a:off x="7366543" y="1587879"/>
            <a:ext cx="534112" cy="12419"/>
          </a:xfrm>
          <a:prstGeom prst="straightConnector1">
            <a:avLst/>
          </a:prstGeom>
          <a:noFill/>
          <a:ln w="19050" cap="flat" cmpd="sng" algn="ctr">
            <a:solidFill>
              <a:srgbClr val="0000FF"/>
            </a:solidFill>
            <a:prstDash val="solid"/>
            <a:round/>
            <a:headEnd type="none" w="med" len="med"/>
            <a:tailEnd type="triangle"/>
          </a:ln>
          <a:effectLst/>
        </p:spPr>
      </p:cxnSp>
      <p:sp>
        <p:nvSpPr>
          <p:cNvPr id="79" name="TextBox 78"/>
          <p:cNvSpPr txBox="1"/>
          <p:nvPr/>
        </p:nvSpPr>
        <p:spPr>
          <a:xfrm>
            <a:off x="6523244" y="548976"/>
            <a:ext cx="1059906" cy="507831"/>
          </a:xfrm>
          <a:prstGeom prst="rect">
            <a:avLst/>
          </a:prstGeom>
          <a:noFill/>
        </p:spPr>
        <p:txBody>
          <a:bodyPr wrap="none" rtlCol="0">
            <a:spAutoFit/>
          </a:bodyPr>
          <a:lstStyle/>
          <a:p>
            <a:pPr algn="ctr"/>
            <a:r>
              <a:rPr lang="en-US" sz="900" b="0" dirty="0"/>
              <a:t>answer scoring +</a:t>
            </a:r>
          </a:p>
          <a:p>
            <a:pPr algn="ctr"/>
            <a:r>
              <a:rPr lang="en-US" sz="900" b="0" dirty="0"/>
              <a:t>evidence</a:t>
            </a:r>
          </a:p>
          <a:p>
            <a:pPr algn="ctr"/>
            <a:r>
              <a:rPr lang="en-US" sz="900" b="0" dirty="0"/>
              <a:t>combination</a:t>
            </a:r>
          </a:p>
        </p:txBody>
      </p:sp>
      <p:sp>
        <p:nvSpPr>
          <p:cNvPr id="80" name="Rectangle 79"/>
          <p:cNvSpPr/>
          <p:nvPr/>
        </p:nvSpPr>
        <p:spPr bwMode="auto">
          <a:xfrm>
            <a:off x="8010586" y="1417506"/>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1" name="TextBox 80"/>
          <p:cNvSpPr txBox="1"/>
          <p:nvPr/>
        </p:nvSpPr>
        <p:spPr>
          <a:xfrm>
            <a:off x="3229903" y="1157212"/>
            <a:ext cx="1866217" cy="253916"/>
          </a:xfrm>
          <a:prstGeom prst="rect">
            <a:avLst/>
          </a:prstGeom>
          <a:noFill/>
        </p:spPr>
        <p:txBody>
          <a:bodyPr wrap="none" rtlCol="0">
            <a:spAutoFit/>
          </a:bodyPr>
          <a:lstStyle/>
          <a:p>
            <a:pPr algn="ctr"/>
            <a:r>
              <a:rPr lang="en-US" sz="1050" b="0" dirty="0"/>
              <a:t>candidate answer extraction</a:t>
            </a:r>
          </a:p>
        </p:txBody>
      </p:sp>
      <p:sp>
        <p:nvSpPr>
          <p:cNvPr id="82" name="TextBox 81"/>
          <p:cNvSpPr txBox="1"/>
          <p:nvPr/>
        </p:nvSpPr>
        <p:spPr>
          <a:xfrm>
            <a:off x="7716992" y="1129718"/>
            <a:ext cx="1204176" cy="253916"/>
          </a:xfrm>
          <a:prstGeom prst="rect">
            <a:avLst/>
          </a:prstGeom>
          <a:noFill/>
        </p:spPr>
        <p:txBody>
          <a:bodyPr wrap="none" rtlCol="0">
            <a:spAutoFit/>
          </a:bodyPr>
          <a:lstStyle/>
          <a:p>
            <a:pPr algn="ctr"/>
            <a:r>
              <a:rPr lang="en-US" sz="1050" dirty="0"/>
              <a:t>ranked answers</a:t>
            </a:r>
          </a:p>
        </p:txBody>
      </p:sp>
      <p:pic>
        <p:nvPicPr>
          <p:cNvPr id="4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6276" y="3012638"/>
            <a:ext cx="851326" cy="9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4587" y="3171100"/>
            <a:ext cx="851326" cy="9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1670921" y="2638770"/>
            <a:ext cx="642035" cy="369332"/>
          </a:xfrm>
          <a:prstGeom prst="rect">
            <a:avLst/>
          </a:prstGeom>
          <a:noFill/>
        </p:spPr>
        <p:txBody>
          <a:bodyPr wrap="none" rtlCol="0">
            <a:spAutoFit/>
          </a:bodyPr>
          <a:lstStyle/>
          <a:p>
            <a:r>
              <a:rPr lang="en-US" dirty="0"/>
              <a:t>Text</a:t>
            </a:r>
          </a:p>
        </p:txBody>
      </p:sp>
      <p:sp>
        <p:nvSpPr>
          <p:cNvPr id="53" name="Right Arrow 52"/>
          <p:cNvSpPr/>
          <p:nvPr/>
        </p:nvSpPr>
        <p:spPr bwMode="auto">
          <a:xfrm>
            <a:off x="2853891" y="3189486"/>
            <a:ext cx="577646" cy="609600"/>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7" name="TextBox 56"/>
          <p:cNvSpPr txBox="1"/>
          <p:nvPr/>
        </p:nvSpPr>
        <p:spPr>
          <a:xfrm>
            <a:off x="3413831" y="2475522"/>
            <a:ext cx="1706438" cy="577081"/>
          </a:xfrm>
          <a:prstGeom prst="rect">
            <a:avLst/>
          </a:prstGeom>
          <a:noFill/>
        </p:spPr>
        <p:txBody>
          <a:bodyPr wrap="square" rtlCol="0">
            <a:spAutoFit/>
          </a:bodyPr>
          <a:lstStyle/>
          <a:p>
            <a:pPr algn="ctr"/>
            <a:r>
              <a:rPr lang="en-US" sz="1050" b="0" dirty="0"/>
              <a:t>Knowledge Base</a:t>
            </a:r>
          </a:p>
          <a:p>
            <a:pPr algn="ctr"/>
            <a:r>
              <a:rPr lang="en-US" sz="1050" b="0" dirty="0"/>
              <a:t>(library of ontologies and domain models)</a:t>
            </a:r>
          </a:p>
        </p:txBody>
      </p:sp>
      <p:grpSp>
        <p:nvGrpSpPr>
          <p:cNvPr id="86" name="Group 85"/>
          <p:cNvGrpSpPr/>
          <p:nvPr/>
        </p:nvGrpSpPr>
        <p:grpSpPr>
          <a:xfrm>
            <a:off x="3782776" y="3238589"/>
            <a:ext cx="451659" cy="440792"/>
            <a:chOff x="6553200" y="3581400"/>
            <a:chExt cx="1371600" cy="1143000"/>
          </a:xfrm>
        </p:grpSpPr>
        <p:sp>
          <p:nvSpPr>
            <p:cNvPr id="87" name="Rectangle 86"/>
            <p:cNvSpPr/>
            <p:nvPr/>
          </p:nvSpPr>
          <p:spPr bwMode="auto">
            <a:xfrm>
              <a:off x="6553200" y="3581400"/>
              <a:ext cx="1371600" cy="1143000"/>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8" name="Oval 87"/>
            <p:cNvSpPr/>
            <p:nvPr/>
          </p:nvSpPr>
          <p:spPr bwMode="auto">
            <a:xfrm>
              <a:off x="7166307" y="365760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89" name="Straight Arrow Connector 88"/>
            <p:cNvCxnSpPr>
              <a:stCxn id="88" idx="5"/>
              <a:endCxn id="90" idx="1"/>
            </p:cNvCxnSpPr>
            <p:nvPr/>
          </p:nvCxnSpPr>
          <p:spPr bwMode="auto">
            <a:xfrm>
              <a:off x="7289493" y="3761416"/>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0" name="Oval 89"/>
            <p:cNvSpPr/>
            <p:nvPr/>
          </p:nvSpPr>
          <p:spPr bwMode="auto">
            <a:xfrm>
              <a:off x="7403924" y="3915907"/>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91" name="Straight Arrow Connector 90"/>
            <p:cNvCxnSpPr>
              <a:stCxn id="88" idx="3"/>
            </p:cNvCxnSpPr>
            <p:nvPr/>
          </p:nvCxnSpPr>
          <p:spPr bwMode="auto">
            <a:xfrm flipH="1">
              <a:off x="7066853" y="3761416"/>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2" name="Oval 91"/>
            <p:cNvSpPr/>
            <p:nvPr/>
          </p:nvSpPr>
          <p:spPr bwMode="auto">
            <a:xfrm>
              <a:off x="7176843"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3" name="Oval 92"/>
            <p:cNvSpPr/>
            <p:nvPr/>
          </p:nvSpPr>
          <p:spPr bwMode="auto">
            <a:xfrm>
              <a:off x="6969180" y="391935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94" name="Straight Arrow Connector 93"/>
            <p:cNvCxnSpPr>
              <a:endCxn id="95" idx="1"/>
            </p:cNvCxnSpPr>
            <p:nvPr/>
          </p:nvCxnSpPr>
          <p:spPr bwMode="auto">
            <a:xfrm>
              <a:off x="7522670" y="4021583"/>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5" name="Oval 94"/>
            <p:cNvSpPr/>
            <p:nvPr/>
          </p:nvSpPr>
          <p:spPr bwMode="auto">
            <a:xfrm>
              <a:off x="7637100"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96" name="Straight Arrow Connector 95"/>
            <p:cNvCxnSpPr>
              <a:endCxn id="92" idx="7"/>
            </p:cNvCxnSpPr>
            <p:nvPr/>
          </p:nvCxnSpPr>
          <p:spPr bwMode="auto">
            <a:xfrm flipH="1">
              <a:off x="7300030" y="4021583"/>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7" name="Oval 96"/>
            <p:cNvSpPr/>
            <p:nvPr/>
          </p:nvSpPr>
          <p:spPr bwMode="auto">
            <a:xfrm>
              <a:off x="6964802"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98" name="Straight Arrow Connector 97"/>
            <p:cNvCxnSpPr>
              <a:endCxn id="99" idx="1"/>
            </p:cNvCxnSpPr>
            <p:nvPr/>
          </p:nvCxnSpPr>
          <p:spPr bwMode="auto">
            <a:xfrm>
              <a:off x="7310628" y="4290621"/>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99" name="Oval 98"/>
            <p:cNvSpPr/>
            <p:nvPr/>
          </p:nvSpPr>
          <p:spPr bwMode="auto">
            <a:xfrm>
              <a:off x="7425059"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00" name="Straight Arrow Connector 99"/>
            <p:cNvCxnSpPr>
              <a:endCxn id="97" idx="7"/>
            </p:cNvCxnSpPr>
            <p:nvPr/>
          </p:nvCxnSpPr>
          <p:spPr bwMode="auto">
            <a:xfrm flipH="1">
              <a:off x="7087988" y="4290621"/>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01" name="Oval 100"/>
            <p:cNvSpPr/>
            <p:nvPr/>
          </p:nvSpPr>
          <p:spPr bwMode="auto">
            <a:xfrm>
              <a:off x="6764108" y="4193886"/>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02" name="Straight Arrow Connector 101"/>
            <p:cNvCxnSpPr>
              <a:endCxn id="101" idx="7"/>
            </p:cNvCxnSpPr>
            <p:nvPr/>
          </p:nvCxnSpPr>
          <p:spPr bwMode="auto">
            <a:xfrm flipH="1">
              <a:off x="6887294" y="4039394"/>
              <a:ext cx="120589" cy="172303"/>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145" name="Group 144"/>
          <p:cNvGrpSpPr/>
          <p:nvPr/>
        </p:nvGrpSpPr>
        <p:grpSpPr>
          <a:xfrm>
            <a:off x="3841793" y="3456513"/>
            <a:ext cx="451659" cy="440792"/>
            <a:chOff x="6553200" y="3581400"/>
            <a:chExt cx="1371600" cy="1143000"/>
          </a:xfrm>
        </p:grpSpPr>
        <p:sp>
          <p:nvSpPr>
            <p:cNvPr id="146" name="Rectangle 145"/>
            <p:cNvSpPr/>
            <p:nvPr/>
          </p:nvSpPr>
          <p:spPr bwMode="auto">
            <a:xfrm>
              <a:off x="6553200" y="3581400"/>
              <a:ext cx="1371600" cy="1143000"/>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47" name="Oval 146"/>
            <p:cNvSpPr/>
            <p:nvPr/>
          </p:nvSpPr>
          <p:spPr bwMode="auto">
            <a:xfrm>
              <a:off x="7166307" y="365760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48" name="Straight Arrow Connector 147"/>
            <p:cNvCxnSpPr>
              <a:stCxn id="147" idx="5"/>
              <a:endCxn id="149" idx="1"/>
            </p:cNvCxnSpPr>
            <p:nvPr/>
          </p:nvCxnSpPr>
          <p:spPr bwMode="auto">
            <a:xfrm>
              <a:off x="7289493" y="3761416"/>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49" name="Oval 148"/>
            <p:cNvSpPr/>
            <p:nvPr/>
          </p:nvSpPr>
          <p:spPr bwMode="auto">
            <a:xfrm>
              <a:off x="7403924" y="3915907"/>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0" name="Straight Arrow Connector 149"/>
            <p:cNvCxnSpPr>
              <a:stCxn id="147" idx="3"/>
            </p:cNvCxnSpPr>
            <p:nvPr/>
          </p:nvCxnSpPr>
          <p:spPr bwMode="auto">
            <a:xfrm flipH="1">
              <a:off x="7066853" y="3761416"/>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51" name="Oval 150"/>
            <p:cNvSpPr/>
            <p:nvPr/>
          </p:nvSpPr>
          <p:spPr bwMode="auto">
            <a:xfrm>
              <a:off x="7176843"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52" name="Oval 151"/>
            <p:cNvSpPr/>
            <p:nvPr/>
          </p:nvSpPr>
          <p:spPr bwMode="auto">
            <a:xfrm>
              <a:off x="6969180" y="3919350"/>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3" name="Straight Arrow Connector 152"/>
            <p:cNvCxnSpPr>
              <a:endCxn id="154" idx="1"/>
            </p:cNvCxnSpPr>
            <p:nvPr/>
          </p:nvCxnSpPr>
          <p:spPr bwMode="auto">
            <a:xfrm>
              <a:off x="7522670" y="4021583"/>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54" name="Oval 153"/>
            <p:cNvSpPr/>
            <p:nvPr/>
          </p:nvSpPr>
          <p:spPr bwMode="auto">
            <a:xfrm>
              <a:off x="7637100" y="4176074"/>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5" name="Straight Arrow Connector 154"/>
            <p:cNvCxnSpPr>
              <a:endCxn id="151" idx="7"/>
            </p:cNvCxnSpPr>
            <p:nvPr/>
          </p:nvCxnSpPr>
          <p:spPr bwMode="auto">
            <a:xfrm flipH="1">
              <a:off x="7300030" y="4021583"/>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56" name="Oval 155"/>
            <p:cNvSpPr/>
            <p:nvPr/>
          </p:nvSpPr>
          <p:spPr bwMode="auto">
            <a:xfrm>
              <a:off x="6964802"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7" name="Straight Arrow Connector 156"/>
            <p:cNvCxnSpPr>
              <a:endCxn id="158" idx="1"/>
            </p:cNvCxnSpPr>
            <p:nvPr/>
          </p:nvCxnSpPr>
          <p:spPr bwMode="auto">
            <a:xfrm>
              <a:off x="7310628" y="4290621"/>
              <a:ext cx="135565"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58" name="Oval 157"/>
            <p:cNvSpPr/>
            <p:nvPr/>
          </p:nvSpPr>
          <p:spPr bwMode="auto">
            <a:xfrm>
              <a:off x="7425059" y="4445113"/>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9" name="Straight Arrow Connector 158"/>
            <p:cNvCxnSpPr>
              <a:endCxn id="156" idx="7"/>
            </p:cNvCxnSpPr>
            <p:nvPr/>
          </p:nvCxnSpPr>
          <p:spPr bwMode="auto">
            <a:xfrm flipH="1">
              <a:off x="7087988" y="4290621"/>
              <a:ext cx="120589" cy="172303"/>
            </a:xfrm>
            <a:prstGeom prst="straightConnector1">
              <a:avLst/>
            </a:prstGeom>
            <a:noFill/>
            <a:ln w="19050" cap="flat" cmpd="sng" algn="ctr">
              <a:solidFill>
                <a:schemeClr val="tx1"/>
              </a:solidFill>
              <a:prstDash val="solid"/>
              <a:round/>
              <a:headEnd type="none" w="med" len="med"/>
              <a:tailEnd type="none" w="med" len="med"/>
            </a:ln>
            <a:effectLst/>
          </p:spPr>
        </p:cxnSp>
        <p:sp>
          <p:nvSpPr>
            <p:cNvPr id="160" name="Oval 159"/>
            <p:cNvSpPr/>
            <p:nvPr/>
          </p:nvSpPr>
          <p:spPr bwMode="auto">
            <a:xfrm>
              <a:off x="6764108" y="4193886"/>
              <a:ext cx="144321" cy="121627"/>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61" name="Straight Arrow Connector 160"/>
            <p:cNvCxnSpPr>
              <a:endCxn id="160" idx="7"/>
            </p:cNvCxnSpPr>
            <p:nvPr/>
          </p:nvCxnSpPr>
          <p:spPr bwMode="auto">
            <a:xfrm flipH="1">
              <a:off x="6887294" y="4039394"/>
              <a:ext cx="120589" cy="172303"/>
            </a:xfrm>
            <a:prstGeom prst="straightConnector1">
              <a:avLst/>
            </a:prstGeom>
            <a:noFill/>
            <a:ln w="19050" cap="flat" cmpd="sng" algn="ctr">
              <a:solidFill>
                <a:schemeClr val="tx1"/>
              </a:solidFill>
              <a:prstDash val="solid"/>
              <a:round/>
              <a:headEnd type="none" w="med" len="med"/>
              <a:tailEnd type="none" w="med" len="med"/>
            </a:ln>
            <a:effectLst/>
          </p:spPr>
        </p:cxnSp>
      </p:gr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9843" y="3163978"/>
            <a:ext cx="678410" cy="768942"/>
          </a:xfrm>
          <a:prstGeom prst="rect">
            <a:avLst/>
          </a:prstGeom>
        </p:spPr>
      </p:pic>
      <p:sp>
        <p:nvSpPr>
          <p:cNvPr id="163" name="Rectangle 162"/>
          <p:cNvSpPr/>
          <p:nvPr/>
        </p:nvSpPr>
        <p:spPr bwMode="auto">
          <a:xfrm>
            <a:off x="5776851" y="2959622"/>
            <a:ext cx="1753320" cy="1186932"/>
          </a:xfrm>
          <a:prstGeom prst="rect">
            <a:avLst/>
          </a:pr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64" name="TextBox 163"/>
          <p:cNvSpPr txBox="1"/>
          <p:nvPr/>
        </p:nvSpPr>
        <p:spPr>
          <a:xfrm>
            <a:off x="5815353" y="2525904"/>
            <a:ext cx="1572867" cy="415498"/>
          </a:xfrm>
          <a:prstGeom prst="rect">
            <a:avLst/>
          </a:prstGeom>
          <a:noFill/>
        </p:spPr>
        <p:txBody>
          <a:bodyPr wrap="none" rtlCol="0">
            <a:spAutoFit/>
          </a:bodyPr>
          <a:lstStyle/>
          <a:p>
            <a:pPr algn="ctr"/>
            <a:r>
              <a:rPr lang="en-US" sz="1050" b="0" dirty="0"/>
              <a:t>Tractable, probabilistic </a:t>
            </a:r>
          </a:p>
          <a:p>
            <a:pPr algn="ctr"/>
            <a:r>
              <a:rPr lang="en-US" sz="1050" b="0" dirty="0"/>
              <a:t>Inference</a:t>
            </a:r>
          </a:p>
        </p:txBody>
      </p:sp>
      <p:sp>
        <p:nvSpPr>
          <p:cNvPr id="170" name="Rectangle 169"/>
          <p:cNvSpPr/>
          <p:nvPr/>
        </p:nvSpPr>
        <p:spPr bwMode="auto">
          <a:xfrm>
            <a:off x="7800970" y="3275421"/>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9" name="Right Arrow 178"/>
          <p:cNvSpPr/>
          <p:nvPr/>
        </p:nvSpPr>
        <p:spPr bwMode="auto">
          <a:xfrm>
            <a:off x="4947683" y="3171100"/>
            <a:ext cx="577646" cy="609600"/>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197" name="Group 196"/>
          <p:cNvGrpSpPr/>
          <p:nvPr/>
        </p:nvGrpSpPr>
        <p:grpSpPr>
          <a:xfrm>
            <a:off x="8669914" y="3270878"/>
            <a:ext cx="270314" cy="237436"/>
            <a:chOff x="6133438" y="4371395"/>
            <a:chExt cx="341181" cy="328239"/>
          </a:xfrm>
        </p:grpSpPr>
        <p:sp>
          <p:nvSpPr>
            <p:cNvPr id="198" name="Oval 197"/>
            <p:cNvSpPr/>
            <p:nvPr/>
          </p:nvSpPr>
          <p:spPr bwMode="auto">
            <a:xfrm>
              <a:off x="6268325" y="437139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99" name="Straight Arrow Connector 198"/>
            <p:cNvCxnSpPr>
              <a:stCxn id="198" idx="5"/>
              <a:endCxn id="200" idx="1"/>
            </p:cNvCxnSpPr>
            <p:nvPr/>
          </p:nvCxnSpPr>
          <p:spPr bwMode="auto">
            <a:xfrm>
              <a:off x="6309639" y="4408877"/>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0" name="Oval 199"/>
            <p:cNvSpPr/>
            <p:nvPr/>
          </p:nvSpPr>
          <p:spPr bwMode="auto">
            <a:xfrm>
              <a:off x="6348016" y="446465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1" name="Straight Arrow Connector 200"/>
            <p:cNvCxnSpPr>
              <a:stCxn id="198" idx="3"/>
            </p:cNvCxnSpPr>
            <p:nvPr/>
          </p:nvCxnSpPr>
          <p:spPr bwMode="auto">
            <a:xfrm flipH="1">
              <a:off x="6234971" y="4408877"/>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2" name="Oval 201"/>
            <p:cNvSpPr/>
            <p:nvPr/>
          </p:nvSpPr>
          <p:spPr bwMode="auto">
            <a:xfrm>
              <a:off x="6271859"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3" name="Oval 202"/>
            <p:cNvSpPr/>
            <p:nvPr/>
          </p:nvSpPr>
          <p:spPr bwMode="auto">
            <a:xfrm>
              <a:off x="6202214" y="4465898"/>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4" name="Straight Arrow Connector 203"/>
            <p:cNvCxnSpPr>
              <a:endCxn id="205" idx="1"/>
            </p:cNvCxnSpPr>
            <p:nvPr/>
          </p:nvCxnSpPr>
          <p:spPr bwMode="auto">
            <a:xfrm>
              <a:off x="6387840" y="4502808"/>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5" name="Oval 204"/>
            <p:cNvSpPr/>
            <p:nvPr/>
          </p:nvSpPr>
          <p:spPr bwMode="auto">
            <a:xfrm>
              <a:off x="6426217"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6" name="Straight Arrow Connector 205"/>
            <p:cNvCxnSpPr>
              <a:endCxn id="202" idx="7"/>
            </p:cNvCxnSpPr>
            <p:nvPr/>
          </p:nvCxnSpPr>
          <p:spPr bwMode="auto">
            <a:xfrm flipH="1">
              <a:off x="6313172" y="4502808"/>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7" name="Oval 206"/>
            <p:cNvSpPr/>
            <p:nvPr/>
          </p:nvSpPr>
          <p:spPr bwMode="auto">
            <a:xfrm>
              <a:off x="6200746"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08" name="Straight Arrow Connector 207"/>
            <p:cNvCxnSpPr>
              <a:endCxn id="209" idx="1"/>
            </p:cNvCxnSpPr>
            <p:nvPr/>
          </p:nvCxnSpPr>
          <p:spPr bwMode="auto">
            <a:xfrm>
              <a:off x="6316727" y="4599943"/>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09" name="Oval 208"/>
            <p:cNvSpPr/>
            <p:nvPr/>
          </p:nvSpPr>
          <p:spPr bwMode="auto">
            <a:xfrm>
              <a:off x="6355104"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10" name="Straight Arrow Connector 209"/>
            <p:cNvCxnSpPr>
              <a:endCxn id="207" idx="7"/>
            </p:cNvCxnSpPr>
            <p:nvPr/>
          </p:nvCxnSpPr>
          <p:spPr bwMode="auto">
            <a:xfrm flipH="1">
              <a:off x="6242059" y="4599943"/>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11" name="Oval 210"/>
            <p:cNvSpPr/>
            <p:nvPr/>
          </p:nvSpPr>
          <p:spPr bwMode="auto">
            <a:xfrm>
              <a:off x="6133438" y="4565017"/>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12" name="Straight Arrow Connector 211"/>
            <p:cNvCxnSpPr>
              <a:endCxn id="211" idx="7"/>
            </p:cNvCxnSpPr>
            <p:nvPr/>
          </p:nvCxnSpPr>
          <p:spPr bwMode="auto">
            <a:xfrm flipH="1">
              <a:off x="6174751" y="4509239"/>
              <a:ext cx="40442" cy="62209"/>
            </a:xfrm>
            <a:prstGeom prst="straightConnector1">
              <a:avLst/>
            </a:prstGeom>
            <a:noFill/>
            <a:ln w="19050" cap="flat" cmpd="sng" algn="ctr">
              <a:solidFill>
                <a:schemeClr val="tx1"/>
              </a:solidFill>
              <a:prstDash val="solid"/>
              <a:round/>
              <a:headEnd type="none" w="med" len="med"/>
              <a:tailEnd type="none" w="med" len="med"/>
            </a:ln>
            <a:effectLst/>
          </p:spPr>
        </p:cxnSp>
      </p:grpSp>
      <p:sp>
        <p:nvSpPr>
          <p:cNvPr id="213" name="TextBox 212"/>
          <p:cNvSpPr txBox="1"/>
          <p:nvPr/>
        </p:nvSpPr>
        <p:spPr>
          <a:xfrm>
            <a:off x="7903712" y="3194133"/>
            <a:ext cx="798617" cy="253916"/>
          </a:xfrm>
          <a:prstGeom prst="rect">
            <a:avLst/>
          </a:prstGeom>
          <a:noFill/>
        </p:spPr>
        <p:txBody>
          <a:bodyPr wrap="none" rtlCol="0">
            <a:spAutoFit/>
          </a:bodyPr>
          <a:lstStyle/>
          <a:p>
            <a:pPr algn="ctr"/>
            <a:r>
              <a:rPr lang="en-US" sz="1050" dirty="0"/>
              <a:t>, because</a:t>
            </a:r>
          </a:p>
        </p:txBody>
      </p:sp>
      <p:sp>
        <p:nvSpPr>
          <p:cNvPr id="115" name="TextBox 114"/>
          <p:cNvSpPr txBox="1"/>
          <p:nvPr/>
        </p:nvSpPr>
        <p:spPr>
          <a:xfrm>
            <a:off x="7593377" y="2997719"/>
            <a:ext cx="649537" cy="253916"/>
          </a:xfrm>
          <a:prstGeom prst="rect">
            <a:avLst/>
          </a:prstGeom>
          <a:noFill/>
        </p:spPr>
        <p:txBody>
          <a:bodyPr wrap="none" rtlCol="0">
            <a:spAutoFit/>
          </a:bodyPr>
          <a:lstStyle/>
          <a:p>
            <a:pPr algn="ctr"/>
            <a:r>
              <a:rPr lang="en-US" sz="1050" dirty="0"/>
              <a:t>answer</a:t>
            </a:r>
          </a:p>
        </p:txBody>
      </p:sp>
      <p:sp>
        <p:nvSpPr>
          <p:cNvPr id="119" name="TextBox 118"/>
          <p:cNvSpPr txBox="1"/>
          <p:nvPr/>
        </p:nvSpPr>
        <p:spPr>
          <a:xfrm>
            <a:off x="1305282" y="4700524"/>
            <a:ext cx="1415772" cy="646331"/>
          </a:xfrm>
          <a:prstGeom prst="rect">
            <a:avLst/>
          </a:prstGeom>
          <a:noFill/>
        </p:spPr>
        <p:txBody>
          <a:bodyPr wrap="none" rtlCol="0">
            <a:spAutoFit/>
          </a:bodyPr>
          <a:lstStyle/>
          <a:p>
            <a:pPr algn="ctr"/>
            <a:r>
              <a:rPr lang="en-US" dirty="0"/>
              <a:t>Knowledge</a:t>
            </a:r>
          </a:p>
          <a:p>
            <a:pPr algn="ctr"/>
            <a:r>
              <a:rPr lang="en-US" dirty="0"/>
              <a:t>Engineers</a:t>
            </a:r>
          </a:p>
        </p:txBody>
      </p:sp>
      <p:sp>
        <p:nvSpPr>
          <p:cNvPr id="120" name="Right Arrow 119"/>
          <p:cNvSpPr/>
          <p:nvPr/>
        </p:nvSpPr>
        <p:spPr bwMode="auto">
          <a:xfrm>
            <a:off x="2873692" y="5254701"/>
            <a:ext cx="577646" cy="609600"/>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1" name="Rectangle 120"/>
          <p:cNvSpPr/>
          <p:nvPr/>
        </p:nvSpPr>
        <p:spPr bwMode="auto">
          <a:xfrm>
            <a:off x="3721895" y="5109814"/>
            <a:ext cx="1090311" cy="1052177"/>
          </a:xfrm>
          <a:prstGeom prst="rect">
            <a:avLst/>
          </a:pr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22" name="TextBox 121"/>
          <p:cNvSpPr txBox="1"/>
          <p:nvPr/>
        </p:nvSpPr>
        <p:spPr>
          <a:xfrm>
            <a:off x="3642317" y="4554144"/>
            <a:ext cx="1199366" cy="738664"/>
          </a:xfrm>
          <a:prstGeom prst="rect">
            <a:avLst/>
          </a:prstGeom>
          <a:noFill/>
        </p:spPr>
        <p:txBody>
          <a:bodyPr wrap="none" rtlCol="0">
            <a:spAutoFit/>
          </a:bodyPr>
          <a:lstStyle/>
          <a:p>
            <a:pPr algn="ctr"/>
            <a:r>
              <a:rPr lang="en-US" sz="1050" b="0" dirty="0"/>
              <a:t>Knowledge Base</a:t>
            </a:r>
          </a:p>
          <a:p>
            <a:pPr algn="ctr"/>
            <a:r>
              <a:rPr lang="en-US" sz="1050" b="0" dirty="0"/>
              <a:t>(monolithic,</a:t>
            </a:r>
          </a:p>
          <a:p>
            <a:pPr algn="ctr"/>
            <a:r>
              <a:rPr lang="en-US" sz="1050" b="0" dirty="0"/>
              <a:t>fixed ontology)</a:t>
            </a:r>
          </a:p>
          <a:p>
            <a:pPr algn="ctr"/>
            <a:endParaRPr lang="en-US" sz="1050" b="0" dirty="0"/>
          </a:p>
        </p:txBody>
      </p:sp>
      <p:sp>
        <p:nvSpPr>
          <p:cNvPr id="224" name="Rectangle 223"/>
          <p:cNvSpPr/>
          <p:nvPr/>
        </p:nvSpPr>
        <p:spPr bwMode="auto">
          <a:xfrm>
            <a:off x="5831596" y="5145483"/>
            <a:ext cx="1753320" cy="1186932"/>
          </a:xfrm>
          <a:prstGeom prst="rect">
            <a:avLst/>
          </a:pr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5" name="TextBox 224"/>
          <p:cNvSpPr txBox="1"/>
          <p:nvPr/>
        </p:nvSpPr>
        <p:spPr>
          <a:xfrm>
            <a:off x="5679230" y="4858217"/>
            <a:ext cx="2121093" cy="253916"/>
          </a:xfrm>
          <a:prstGeom prst="rect">
            <a:avLst/>
          </a:prstGeom>
          <a:noFill/>
        </p:spPr>
        <p:txBody>
          <a:bodyPr wrap="none" rtlCol="0">
            <a:spAutoFit/>
          </a:bodyPr>
          <a:lstStyle/>
          <a:p>
            <a:pPr algn="ctr"/>
            <a:r>
              <a:rPr lang="en-US" sz="1050" b="0" dirty="0"/>
              <a:t>Heavy-duty deductive inference</a:t>
            </a:r>
          </a:p>
        </p:txBody>
      </p:sp>
      <p:sp>
        <p:nvSpPr>
          <p:cNvPr id="226" name="Rectangle 225"/>
          <p:cNvSpPr/>
          <p:nvPr/>
        </p:nvSpPr>
        <p:spPr bwMode="auto">
          <a:xfrm>
            <a:off x="7855715" y="5461282"/>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7" name="Right Arrow 226"/>
          <p:cNvSpPr/>
          <p:nvPr/>
        </p:nvSpPr>
        <p:spPr bwMode="auto">
          <a:xfrm>
            <a:off x="4967484" y="5236315"/>
            <a:ext cx="577646" cy="609600"/>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228" name="Group 227"/>
          <p:cNvGrpSpPr/>
          <p:nvPr/>
        </p:nvGrpSpPr>
        <p:grpSpPr>
          <a:xfrm>
            <a:off x="8724659" y="5456739"/>
            <a:ext cx="270314" cy="237436"/>
            <a:chOff x="6133438" y="4371395"/>
            <a:chExt cx="341181" cy="328239"/>
          </a:xfrm>
        </p:grpSpPr>
        <p:sp>
          <p:nvSpPr>
            <p:cNvPr id="229" name="Oval 228"/>
            <p:cNvSpPr/>
            <p:nvPr/>
          </p:nvSpPr>
          <p:spPr bwMode="auto">
            <a:xfrm>
              <a:off x="6268325" y="437139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30" name="Straight Arrow Connector 229"/>
            <p:cNvCxnSpPr>
              <a:stCxn id="229" idx="5"/>
              <a:endCxn id="231" idx="1"/>
            </p:cNvCxnSpPr>
            <p:nvPr/>
          </p:nvCxnSpPr>
          <p:spPr bwMode="auto">
            <a:xfrm>
              <a:off x="6309639" y="4408877"/>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31" name="Oval 230"/>
            <p:cNvSpPr/>
            <p:nvPr/>
          </p:nvSpPr>
          <p:spPr bwMode="auto">
            <a:xfrm>
              <a:off x="6348016" y="446465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32" name="Straight Arrow Connector 231"/>
            <p:cNvCxnSpPr>
              <a:stCxn id="229" idx="3"/>
            </p:cNvCxnSpPr>
            <p:nvPr/>
          </p:nvCxnSpPr>
          <p:spPr bwMode="auto">
            <a:xfrm flipH="1">
              <a:off x="6234971" y="4408877"/>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33" name="Oval 232"/>
            <p:cNvSpPr/>
            <p:nvPr/>
          </p:nvSpPr>
          <p:spPr bwMode="auto">
            <a:xfrm>
              <a:off x="6271859"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4" name="Oval 233"/>
            <p:cNvSpPr/>
            <p:nvPr/>
          </p:nvSpPr>
          <p:spPr bwMode="auto">
            <a:xfrm>
              <a:off x="6202214" y="4465898"/>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35" name="Straight Arrow Connector 234"/>
            <p:cNvCxnSpPr>
              <a:endCxn id="236" idx="1"/>
            </p:cNvCxnSpPr>
            <p:nvPr/>
          </p:nvCxnSpPr>
          <p:spPr bwMode="auto">
            <a:xfrm>
              <a:off x="6387840" y="4502808"/>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36" name="Oval 235"/>
            <p:cNvSpPr/>
            <p:nvPr/>
          </p:nvSpPr>
          <p:spPr bwMode="auto">
            <a:xfrm>
              <a:off x="6426217"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37" name="Straight Arrow Connector 236"/>
            <p:cNvCxnSpPr>
              <a:endCxn id="233" idx="7"/>
            </p:cNvCxnSpPr>
            <p:nvPr/>
          </p:nvCxnSpPr>
          <p:spPr bwMode="auto">
            <a:xfrm flipH="1">
              <a:off x="6313172" y="4502808"/>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38" name="Oval 237"/>
            <p:cNvSpPr/>
            <p:nvPr/>
          </p:nvSpPr>
          <p:spPr bwMode="auto">
            <a:xfrm>
              <a:off x="6200746"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39" name="Straight Arrow Connector 238"/>
            <p:cNvCxnSpPr>
              <a:endCxn id="240" idx="1"/>
            </p:cNvCxnSpPr>
            <p:nvPr/>
          </p:nvCxnSpPr>
          <p:spPr bwMode="auto">
            <a:xfrm>
              <a:off x="6316727" y="4599943"/>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40" name="Oval 239"/>
            <p:cNvSpPr/>
            <p:nvPr/>
          </p:nvSpPr>
          <p:spPr bwMode="auto">
            <a:xfrm>
              <a:off x="6355104"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41" name="Straight Arrow Connector 240"/>
            <p:cNvCxnSpPr>
              <a:endCxn id="238" idx="7"/>
            </p:cNvCxnSpPr>
            <p:nvPr/>
          </p:nvCxnSpPr>
          <p:spPr bwMode="auto">
            <a:xfrm flipH="1">
              <a:off x="6242059" y="4599943"/>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42" name="Oval 241"/>
            <p:cNvSpPr/>
            <p:nvPr/>
          </p:nvSpPr>
          <p:spPr bwMode="auto">
            <a:xfrm>
              <a:off x="6133438" y="4565017"/>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43" name="Straight Arrow Connector 242"/>
            <p:cNvCxnSpPr>
              <a:endCxn id="242" idx="7"/>
            </p:cNvCxnSpPr>
            <p:nvPr/>
          </p:nvCxnSpPr>
          <p:spPr bwMode="auto">
            <a:xfrm flipH="1">
              <a:off x="6174751" y="4509239"/>
              <a:ext cx="40442" cy="62209"/>
            </a:xfrm>
            <a:prstGeom prst="straightConnector1">
              <a:avLst/>
            </a:prstGeom>
            <a:noFill/>
            <a:ln w="19050" cap="flat" cmpd="sng" algn="ctr">
              <a:solidFill>
                <a:schemeClr val="tx1"/>
              </a:solidFill>
              <a:prstDash val="solid"/>
              <a:round/>
              <a:headEnd type="none" w="med" len="med"/>
              <a:tailEnd type="none" w="med" len="med"/>
            </a:ln>
            <a:effectLst/>
          </p:spPr>
        </p:cxnSp>
      </p:grpSp>
      <p:sp>
        <p:nvSpPr>
          <p:cNvPr id="244" name="TextBox 243"/>
          <p:cNvSpPr txBox="1"/>
          <p:nvPr/>
        </p:nvSpPr>
        <p:spPr>
          <a:xfrm>
            <a:off x="7958457" y="5379994"/>
            <a:ext cx="798617" cy="253916"/>
          </a:xfrm>
          <a:prstGeom prst="rect">
            <a:avLst/>
          </a:prstGeom>
          <a:noFill/>
        </p:spPr>
        <p:txBody>
          <a:bodyPr wrap="none" rtlCol="0">
            <a:spAutoFit/>
          </a:bodyPr>
          <a:lstStyle/>
          <a:p>
            <a:pPr algn="ctr"/>
            <a:r>
              <a:rPr lang="en-US" sz="1050" dirty="0"/>
              <a:t>, because</a:t>
            </a:r>
          </a:p>
        </p:txBody>
      </p:sp>
      <p:sp>
        <p:nvSpPr>
          <p:cNvPr id="245" name="TextBox 244"/>
          <p:cNvSpPr txBox="1"/>
          <p:nvPr/>
        </p:nvSpPr>
        <p:spPr>
          <a:xfrm>
            <a:off x="7648116" y="5183580"/>
            <a:ext cx="649538" cy="253916"/>
          </a:xfrm>
          <a:prstGeom prst="rect">
            <a:avLst/>
          </a:prstGeom>
          <a:noFill/>
        </p:spPr>
        <p:txBody>
          <a:bodyPr wrap="none" rtlCol="0">
            <a:spAutoFit/>
          </a:bodyPr>
          <a:lstStyle/>
          <a:p>
            <a:pPr algn="ctr"/>
            <a:r>
              <a:rPr lang="en-US" sz="1050" dirty="0"/>
              <a:t>answer</a:t>
            </a:r>
          </a:p>
        </p:txBody>
      </p:sp>
      <p:pic>
        <p:nvPicPr>
          <p:cNvPr id="247" name="Picture 2" descr="http://www.owlandbear.com/wp-content/uploads/2008/09/Machin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0584" y="5154521"/>
            <a:ext cx="1170811" cy="1170812"/>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http://www.owlandbear.com/wp-content/uploads/2008/09/Machin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9543" y="5149013"/>
            <a:ext cx="1170811" cy="11708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988760" y="5417511"/>
            <a:ext cx="709241" cy="709241"/>
          </a:xfrm>
          <a:prstGeom prst="rect">
            <a:avLst/>
          </a:prstGeom>
        </p:spPr>
      </p:pic>
      <p:sp>
        <p:nvSpPr>
          <p:cNvPr id="12" name="TextBox 11"/>
          <p:cNvSpPr txBox="1"/>
          <p:nvPr/>
        </p:nvSpPr>
        <p:spPr>
          <a:xfrm>
            <a:off x="3660721" y="5081494"/>
            <a:ext cx="1221809" cy="1092607"/>
          </a:xfrm>
          <a:prstGeom prst="rect">
            <a:avLst/>
          </a:prstGeom>
          <a:noFill/>
        </p:spPr>
        <p:txBody>
          <a:bodyPr wrap="none" rtlCol="0">
            <a:spAutoFit/>
          </a:bodyPr>
          <a:lstStyle/>
          <a:p>
            <a:r>
              <a:rPr lang="en-US" sz="500" b="0" dirty="0"/>
              <a:t>(</a:t>
            </a:r>
            <a:r>
              <a:rPr lang="en-US" sz="500" b="0" dirty="0" err="1"/>
              <a:t>thereExists</a:t>
            </a:r>
            <a:r>
              <a:rPr lang="en-US" sz="500" b="0" dirty="0"/>
              <a:t> ?VAR0 </a:t>
            </a:r>
          </a:p>
          <a:p>
            <a:r>
              <a:rPr lang="en-US" sz="500" b="0" dirty="0"/>
              <a:t>  (and </a:t>
            </a:r>
          </a:p>
          <a:p>
            <a:r>
              <a:rPr lang="en-US" sz="500" b="0" dirty="0"/>
              <a:t>    (</a:t>
            </a:r>
            <a:r>
              <a:rPr lang="en-US" sz="500" b="0" dirty="0" err="1"/>
              <a:t>chemicalReactants-TypeType</a:t>
            </a:r>
            <a:endParaRPr lang="en-US" sz="500" b="0" dirty="0"/>
          </a:p>
          <a:p>
            <a:r>
              <a:rPr lang="en-US" sz="500" b="0" dirty="0" err="1"/>
              <a:t>CalvinCycle</a:t>
            </a:r>
            <a:r>
              <a:rPr lang="en-US" sz="500" b="0" dirty="0"/>
              <a:t> ?VAR1) </a:t>
            </a:r>
          </a:p>
          <a:p>
            <a:r>
              <a:rPr lang="en-US" sz="500" b="0" dirty="0"/>
              <a:t>    (</a:t>
            </a:r>
            <a:r>
              <a:rPr lang="en-US" sz="500" b="0" dirty="0" err="1"/>
              <a:t>isa</a:t>
            </a:r>
            <a:r>
              <a:rPr lang="en-US" sz="500" b="0" dirty="0"/>
              <a:t> ?VAR1 </a:t>
            </a:r>
            <a:r>
              <a:rPr lang="en-US" sz="500" b="0" dirty="0" err="1"/>
              <a:t>ChemicalCompound</a:t>
            </a:r>
            <a:endParaRPr lang="en-US" sz="500" b="0" dirty="0"/>
          </a:p>
          <a:p>
            <a:r>
              <a:rPr lang="en-US" sz="500" b="0" dirty="0" err="1"/>
              <a:t>TypeByChemicalSpecies</a:t>
            </a:r>
            <a:r>
              <a:rPr lang="en-US" sz="500" b="0" dirty="0"/>
              <a:t>) </a:t>
            </a:r>
          </a:p>
          <a:p>
            <a:r>
              <a:rPr lang="en-US" sz="500" b="0" dirty="0"/>
              <a:t>    (different </a:t>
            </a:r>
            <a:r>
              <a:rPr lang="en-US" sz="500" b="0" dirty="0" err="1"/>
              <a:t>CarbonDioxide</a:t>
            </a:r>
            <a:r>
              <a:rPr lang="en-US" sz="500" b="0" dirty="0"/>
              <a:t> ?VAR1) </a:t>
            </a:r>
          </a:p>
          <a:p>
            <a:r>
              <a:rPr lang="en-US" sz="500" b="0" dirty="0"/>
              <a:t>    (</a:t>
            </a:r>
            <a:r>
              <a:rPr lang="en-US" sz="500" b="0" dirty="0" err="1"/>
              <a:t>chemicalProducts-TypeType</a:t>
            </a:r>
            <a:endParaRPr lang="en-US" sz="500" b="0" dirty="0"/>
          </a:p>
          <a:p>
            <a:r>
              <a:rPr lang="en-US" sz="500" b="0" dirty="0" err="1"/>
              <a:t>CalvinCycle</a:t>
            </a:r>
            <a:r>
              <a:rPr lang="en-US" sz="500" b="0" dirty="0"/>
              <a:t> ?VAR0) </a:t>
            </a:r>
          </a:p>
          <a:p>
            <a:r>
              <a:rPr lang="en-US" sz="500" b="0" dirty="0"/>
              <a:t> (</a:t>
            </a:r>
            <a:r>
              <a:rPr lang="en-US" sz="500" b="0" dirty="0" err="1"/>
              <a:t>genls</a:t>
            </a:r>
            <a:r>
              <a:rPr lang="en-US" sz="500" b="0" dirty="0"/>
              <a:t> ?VAR0 </a:t>
            </a:r>
            <a:r>
              <a:rPr lang="en-US" sz="500" b="0" dirty="0" err="1"/>
              <a:t>CarbohydrateStuff</a:t>
            </a:r>
            <a:r>
              <a:rPr lang="en-US" sz="500" b="0" dirty="0"/>
              <a:t>)))</a:t>
            </a:r>
          </a:p>
          <a:p>
            <a:r>
              <a:rPr lang="en-US" sz="500" b="0" dirty="0"/>
              <a:t>(</a:t>
            </a:r>
            <a:r>
              <a:rPr lang="en-US" sz="500" b="0" dirty="0" err="1"/>
              <a:t>isa</a:t>
            </a:r>
            <a:r>
              <a:rPr lang="en-US" sz="500" b="0" dirty="0"/>
              <a:t> </a:t>
            </a:r>
            <a:r>
              <a:rPr lang="en-US" sz="500" b="0" dirty="0" err="1"/>
              <a:t>genls</a:t>
            </a:r>
            <a:r>
              <a:rPr lang="en-US" sz="500" b="0" dirty="0"/>
              <a:t> </a:t>
            </a:r>
            <a:r>
              <a:rPr lang="en-US" sz="500" b="0" dirty="0" err="1"/>
              <a:t>TransitiveBinaryPredicate</a:t>
            </a:r>
            <a:r>
              <a:rPr lang="en-US" sz="500" b="0" dirty="0"/>
              <a:t>)</a:t>
            </a:r>
          </a:p>
          <a:p>
            <a:r>
              <a:rPr lang="en-US" sz="500" b="0" dirty="0"/>
              <a:t>  (</a:t>
            </a:r>
            <a:r>
              <a:rPr lang="en-US" sz="500" b="0" dirty="0" err="1"/>
              <a:t>genls</a:t>
            </a:r>
            <a:r>
              <a:rPr lang="en-US" sz="500" b="0" dirty="0"/>
              <a:t> Sugar </a:t>
            </a:r>
            <a:r>
              <a:rPr lang="en-US" sz="500" b="0" dirty="0" err="1"/>
              <a:t>CarbohydrateStuff</a:t>
            </a:r>
            <a:r>
              <a:rPr lang="en-US" sz="500" b="0" dirty="0"/>
              <a:t>)</a:t>
            </a:r>
          </a:p>
          <a:p>
            <a:r>
              <a:rPr lang="en-US" sz="500" b="0" dirty="0"/>
              <a:t>  (</a:t>
            </a:r>
            <a:r>
              <a:rPr lang="en-US" sz="500" b="0" dirty="0" err="1"/>
              <a:t>isa</a:t>
            </a:r>
            <a:r>
              <a:rPr lang="en-US" sz="500" b="0" dirty="0"/>
              <a:t> (</a:t>
            </a:r>
            <a:r>
              <a:rPr lang="en-US" sz="500" b="0" dirty="0" err="1"/>
              <a:t>ChemicalSubstanceFn</a:t>
            </a:r>
            <a:r>
              <a:rPr lang="en-US" sz="500" b="0" dirty="0"/>
              <a:t> …</a:t>
            </a:r>
          </a:p>
        </p:txBody>
      </p:sp>
      <p:sp>
        <p:nvSpPr>
          <p:cNvPr id="251" name="Rectangle 250"/>
          <p:cNvSpPr/>
          <p:nvPr/>
        </p:nvSpPr>
        <p:spPr bwMode="auto">
          <a:xfrm>
            <a:off x="3709358" y="3057709"/>
            <a:ext cx="1090311" cy="1052177"/>
          </a:xfrm>
          <a:prstGeom prst="rect">
            <a:avLst/>
          </a:pr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252" name="Group 251"/>
          <p:cNvGrpSpPr/>
          <p:nvPr/>
        </p:nvGrpSpPr>
        <p:grpSpPr>
          <a:xfrm>
            <a:off x="8790594" y="5684871"/>
            <a:ext cx="270314" cy="237436"/>
            <a:chOff x="6133438" y="4371395"/>
            <a:chExt cx="341181" cy="328239"/>
          </a:xfrm>
        </p:grpSpPr>
        <p:sp>
          <p:nvSpPr>
            <p:cNvPr id="253" name="Oval 252"/>
            <p:cNvSpPr/>
            <p:nvPr/>
          </p:nvSpPr>
          <p:spPr bwMode="auto">
            <a:xfrm>
              <a:off x="6268325" y="437139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54" name="Straight Arrow Connector 253"/>
            <p:cNvCxnSpPr>
              <a:stCxn id="253" idx="5"/>
              <a:endCxn id="255" idx="1"/>
            </p:cNvCxnSpPr>
            <p:nvPr/>
          </p:nvCxnSpPr>
          <p:spPr bwMode="auto">
            <a:xfrm>
              <a:off x="6309639" y="4408877"/>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55" name="Oval 254"/>
            <p:cNvSpPr/>
            <p:nvPr/>
          </p:nvSpPr>
          <p:spPr bwMode="auto">
            <a:xfrm>
              <a:off x="6348016" y="446465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56" name="Straight Arrow Connector 255"/>
            <p:cNvCxnSpPr>
              <a:stCxn id="253" idx="3"/>
            </p:cNvCxnSpPr>
            <p:nvPr/>
          </p:nvCxnSpPr>
          <p:spPr bwMode="auto">
            <a:xfrm flipH="1">
              <a:off x="6234971" y="4408877"/>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57" name="Oval 256"/>
            <p:cNvSpPr/>
            <p:nvPr/>
          </p:nvSpPr>
          <p:spPr bwMode="auto">
            <a:xfrm>
              <a:off x="6271859"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58" name="Oval 257"/>
            <p:cNvSpPr/>
            <p:nvPr/>
          </p:nvSpPr>
          <p:spPr bwMode="auto">
            <a:xfrm>
              <a:off x="6202214" y="4465898"/>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59" name="Straight Arrow Connector 258"/>
            <p:cNvCxnSpPr>
              <a:endCxn id="260" idx="1"/>
            </p:cNvCxnSpPr>
            <p:nvPr/>
          </p:nvCxnSpPr>
          <p:spPr bwMode="auto">
            <a:xfrm>
              <a:off x="6387840" y="4502808"/>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60" name="Oval 259"/>
            <p:cNvSpPr/>
            <p:nvPr/>
          </p:nvSpPr>
          <p:spPr bwMode="auto">
            <a:xfrm>
              <a:off x="6426217"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61" name="Straight Arrow Connector 260"/>
            <p:cNvCxnSpPr>
              <a:endCxn id="257" idx="7"/>
            </p:cNvCxnSpPr>
            <p:nvPr/>
          </p:nvCxnSpPr>
          <p:spPr bwMode="auto">
            <a:xfrm flipH="1">
              <a:off x="6313172" y="4502808"/>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62" name="Oval 261"/>
            <p:cNvSpPr/>
            <p:nvPr/>
          </p:nvSpPr>
          <p:spPr bwMode="auto">
            <a:xfrm>
              <a:off x="6200746"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63" name="Straight Arrow Connector 262"/>
            <p:cNvCxnSpPr>
              <a:endCxn id="264" idx="1"/>
            </p:cNvCxnSpPr>
            <p:nvPr/>
          </p:nvCxnSpPr>
          <p:spPr bwMode="auto">
            <a:xfrm>
              <a:off x="6316727" y="4599943"/>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64" name="Oval 263"/>
            <p:cNvSpPr/>
            <p:nvPr/>
          </p:nvSpPr>
          <p:spPr bwMode="auto">
            <a:xfrm>
              <a:off x="6355104"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65" name="Straight Arrow Connector 264"/>
            <p:cNvCxnSpPr>
              <a:endCxn id="262" idx="7"/>
            </p:cNvCxnSpPr>
            <p:nvPr/>
          </p:nvCxnSpPr>
          <p:spPr bwMode="auto">
            <a:xfrm flipH="1">
              <a:off x="6242059" y="4599943"/>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66" name="Oval 265"/>
            <p:cNvSpPr/>
            <p:nvPr/>
          </p:nvSpPr>
          <p:spPr bwMode="auto">
            <a:xfrm>
              <a:off x="6133438" y="4565017"/>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67" name="Straight Arrow Connector 266"/>
            <p:cNvCxnSpPr>
              <a:endCxn id="266" idx="7"/>
            </p:cNvCxnSpPr>
            <p:nvPr/>
          </p:nvCxnSpPr>
          <p:spPr bwMode="auto">
            <a:xfrm flipH="1">
              <a:off x="6174751" y="4509239"/>
              <a:ext cx="40442" cy="62209"/>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268" name="Group 267"/>
          <p:cNvGrpSpPr/>
          <p:nvPr/>
        </p:nvGrpSpPr>
        <p:grpSpPr>
          <a:xfrm>
            <a:off x="8747112" y="5899325"/>
            <a:ext cx="270314" cy="237436"/>
            <a:chOff x="6133438" y="4371395"/>
            <a:chExt cx="341181" cy="328239"/>
          </a:xfrm>
        </p:grpSpPr>
        <p:sp>
          <p:nvSpPr>
            <p:cNvPr id="269" name="Oval 268"/>
            <p:cNvSpPr/>
            <p:nvPr/>
          </p:nvSpPr>
          <p:spPr bwMode="auto">
            <a:xfrm>
              <a:off x="6268325" y="437139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70" name="Straight Arrow Connector 269"/>
            <p:cNvCxnSpPr>
              <a:stCxn id="269" idx="5"/>
              <a:endCxn id="271" idx="1"/>
            </p:cNvCxnSpPr>
            <p:nvPr/>
          </p:nvCxnSpPr>
          <p:spPr bwMode="auto">
            <a:xfrm>
              <a:off x="6309639" y="4408877"/>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71" name="Oval 270"/>
            <p:cNvSpPr/>
            <p:nvPr/>
          </p:nvSpPr>
          <p:spPr bwMode="auto">
            <a:xfrm>
              <a:off x="6348016" y="446465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72" name="Straight Arrow Connector 271"/>
            <p:cNvCxnSpPr>
              <a:stCxn id="269" idx="3"/>
            </p:cNvCxnSpPr>
            <p:nvPr/>
          </p:nvCxnSpPr>
          <p:spPr bwMode="auto">
            <a:xfrm flipH="1">
              <a:off x="6234971" y="4408877"/>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73" name="Oval 272"/>
            <p:cNvSpPr/>
            <p:nvPr/>
          </p:nvSpPr>
          <p:spPr bwMode="auto">
            <a:xfrm>
              <a:off x="6271859"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74" name="Oval 273"/>
            <p:cNvSpPr/>
            <p:nvPr/>
          </p:nvSpPr>
          <p:spPr bwMode="auto">
            <a:xfrm>
              <a:off x="6202214" y="4465898"/>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75" name="Straight Arrow Connector 274"/>
            <p:cNvCxnSpPr>
              <a:endCxn id="276" idx="1"/>
            </p:cNvCxnSpPr>
            <p:nvPr/>
          </p:nvCxnSpPr>
          <p:spPr bwMode="auto">
            <a:xfrm>
              <a:off x="6387840" y="4502808"/>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76" name="Oval 275"/>
            <p:cNvSpPr/>
            <p:nvPr/>
          </p:nvSpPr>
          <p:spPr bwMode="auto">
            <a:xfrm>
              <a:off x="6426217"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77" name="Straight Arrow Connector 276"/>
            <p:cNvCxnSpPr>
              <a:endCxn id="273" idx="7"/>
            </p:cNvCxnSpPr>
            <p:nvPr/>
          </p:nvCxnSpPr>
          <p:spPr bwMode="auto">
            <a:xfrm flipH="1">
              <a:off x="6313172" y="4502808"/>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78" name="Oval 277"/>
            <p:cNvSpPr/>
            <p:nvPr/>
          </p:nvSpPr>
          <p:spPr bwMode="auto">
            <a:xfrm>
              <a:off x="6200746"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79" name="Straight Arrow Connector 278"/>
            <p:cNvCxnSpPr>
              <a:endCxn id="280" idx="1"/>
            </p:cNvCxnSpPr>
            <p:nvPr/>
          </p:nvCxnSpPr>
          <p:spPr bwMode="auto">
            <a:xfrm>
              <a:off x="6316727" y="4599943"/>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80" name="Oval 279"/>
            <p:cNvSpPr/>
            <p:nvPr/>
          </p:nvSpPr>
          <p:spPr bwMode="auto">
            <a:xfrm>
              <a:off x="6355104"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81" name="Straight Arrow Connector 280"/>
            <p:cNvCxnSpPr>
              <a:endCxn id="278" idx="7"/>
            </p:cNvCxnSpPr>
            <p:nvPr/>
          </p:nvCxnSpPr>
          <p:spPr bwMode="auto">
            <a:xfrm flipH="1">
              <a:off x="6242059" y="4599943"/>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82" name="Oval 281"/>
            <p:cNvSpPr/>
            <p:nvPr/>
          </p:nvSpPr>
          <p:spPr bwMode="auto">
            <a:xfrm>
              <a:off x="6133438" y="4565017"/>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83" name="Straight Arrow Connector 282"/>
            <p:cNvCxnSpPr>
              <a:endCxn id="282" idx="7"/>
            </p:cNvCxnSpPr>
            <p:nvPr/>
          </p:nvCxnSpPr>
          <p:spPr bwMode="auto">
            <a:xfrm flipH="1">
              <a:off x="6174751" y="4509239"/>
              <a:ext cx="40442" cy="62209"/>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284" name="Group 283"/>
          <p:cNvGrpSpPr/>
          <p:nvPr/>
        </p:nvGrpSpPr>
        <p:grpSpPr>
          <a:xfrm>
            <a:off x="8609155" y="5615544"/>
            <a:ext cx="270314" cy="237436"/>
            <a:chOff x="6133438" y="4371395"/>
            <a:chExt cx="341181" cy="328239"/>
          </a:xfrm>
        </p:grpSpPr>
        <p:sp>
          <p:nvSpPr>
            <p:cNvPr id="285" name="Oval 284"/>
            <p:cNvSpPr/>
            <p:nvPr/>
          </p:nvSpPr>
          <p:spPr bwMode="auto">
            <a:xfrm>
              <a:off x="6268325" y="437139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86" name="Straight Arrow Connector 285"/>
            <p:cNvCxnSpPr>
              <a:stCxn id="285" idx="5"/>
              <a:endCxn id="287" idx="1"/>
            </p:cNvCxnSpPr>
            <p:nvPr/>
          </p:nvCxnSpPr>
          <p:spPr bwMode="auto">
            <a:xfrm>
              <a:off x="6309639" y="4408877"/>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87" name="Oval 286"/>
            <p:cNvSpPr/>
            <p:nvPr/>
          </p:nvSpPr>
          <p:spPr bwMode="auto">
            <a:xfrm>
              <a:off x="6348016" y="446465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88" name="Straight Arrow Connector 287"/>
            <p:cNvCxnSpPr>
              <a:stCxn id="285" idx="3"/>
            </p:cNvCxnSpPr>
            <p:nvPr/>
          </p:nvCxnSpPr>
          <p:spPr bwMode="auto">
            <a:xfrm flipH="1">
              <a:off x="6234971" y="4408877"/>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89" name="Oval 288"/>
            <p:cNvSpPr/>
            <p:nvPr/>
          </p:nvSpPr>
          <p:spPr bwMode="auto">
            <a:xfrm>
              <a:off x="6271859"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0" name="Oval 289"/>
            <p:cNvSpPr/>
            <p:nvPr/>
          </p:nvSpPr>
          <p:spPr bwMode="auto">
            <a:xfrm>
              <a:off x="6202214" y="4465898"/>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91" name="Straight Arrow Connector 290"/>
            <p:cNvCxnSpPr>
              <a:endCxn id="292" idx="1"/>
            </p:cNvCxnSpPr>
            <p:nvPr/>
          </p:nvCxnSpPr>
          <p:spPr bwMode="auto">
            <a:xfrm>
              <a:off x="6387840" y="4502808"/>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92" name="Oval 291"/>
            <p:cNvSpPr/>
            <p:nvPr/>
          </p:nvSpPr>
          <p:spPr bwMode="auto">
            <a:xfrm>
              <a:off x="6426217"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93" name="Straight Arrow Connector 292"/>
            <p:cNvCxnSpPr>
              <a:endCxn id="289" idx="7"/>
            </p:cNvCxnSpPr>
            <p:nvPr/>
          </p:nvCxnSpPr>
          <p:spPr bwMode="auto">
            <a:xfrm flipH="1">
              <a:off x="6313172" y="4502808"/>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94" name="Oval 293"/>
            <p:cNvSpPr/>
            <p:nvPr/>
          </p:nvSpPr>
          <p:spPr bwMode="auto">
            <a:xfrm>
              <a:off x="6200746"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95" name="Straight Arrow Connector 294"/>
            <p:cNvCxnSpPr>
              <a:endCxn id="296" idx="1"/>
            </p:cNvCxnSpPr>
            <p:nvPr/>
          </p:nvCxnSpPr>
          <p:spPr bwMode="auto">
            <a:xfrm>
              <a:off x="6316727" y="4599943"/>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96" name="Oval 295"/>
            <p:cNvSpPr/>
            <p:nvPr/>
          </p:nvSpPr>
          <p:spPr bwMode="auto">
            <a:xfrm>
              <a:off x="6355104"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97" name="Straight Arrow Connector 296"/>
            <p:cNvCxnSpPr>
              <a:endCxn id="294" idx="7"/>
            </p:cNvCxnSpPr>
            <p:nvPr/>
          </p:nvCxnSpPr>
          <p:spPr bwMode="auto">
            <a:xfrm flipH="1">
              <a:off x="6242059" y="4599943"/>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298" name="Oval 297"/>
            <p:cNvSpPr/>
            <p:nvPr/>
          </p:nvSpPr>
          <p:spPr bwMode="auto">
            <a:xfrm>
              <a:off x="6133438" y="4565017"/>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299" name="Straight Arrow Connector 298"/>
            <p:cNvCxnSpPr>
              <a:endCxn id="298" idx="7"/>
            </p:cNvCxnSpPr>
            <p:nvPr/>
          </p:nvCxnSpPr>
          <p:spPr bwMode="auto">
            <a:xfrm flipH="1">
              <a:off x="6174751" y="4509239"/>
              <a:ext cx="40442" cy="62209"/>
            </a:xfrm>
            <a:prstGeom prst="straightConnector1">
              <a:avLst/>
            </a:prstGeom>
            <a:noFill/>
            <a:ln w="19050" cap="flat" cmpd="sng" algn="ctr">
              <a:solidFill>
                <a:schemeClr val="tx1"/>
              </a:solidFill>
              <a:prstDash val="solid"/>
              <a:round/>
              <a:headEnd type="none" w="med" len="med"/>
              <a:tailEnd type="none" w="med" len="med"/>
            </a:ln>
            <a:effectLst/>
          </p:spPr>
        </p:cxnSp>
      </p:grpSp>
      <p:grpSp>
        <p:nvGrpSpPr>
          <p:cNvPr id="300" name="Group 299"/>
          <p:cNvGrpSpPr/>
          <p:nvPr/>
        </p:nvGrpSpPr>
        <p:grpSpPr>
          <a:xfrm>
            <a:off x="8515786" y="5750742"/>
            <a:ext cx="270314" cy="237436"/>
            <a:chOff x="6133438" y="4371395"/>
            <a:chExt cx="341181" cy="328239"/>
          </a:xfrm>
        </p:grpSpPr>
        <p:sp>
          <p:nvSpPr>
            <p:cNvPr id="301" name="Oval 300"/>
            <p:cNvSpPr/>
            <p:nvPr/>
          </p:nvSpPr>
          <p:spPr bwMode="auto">
            <a:xfrm>
              <a:off x="6268325" y="437139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02" name="Straight Arrow Connector 301"/>
            <p:cNvCxnSpPr>
              <a:stCxn id="301" idx="5"/>
              <a:endCxn id="303" idx="1"/>
            </p:cNvCxnSpPr>
            <p:nvPr/>
          </p:nvCxnSpPr>
          <p:spPr bwMode="auto">
            <a:xfrm>
              <a:off x="6309639" y="4408877"/>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303" name="Oval 302"/>
            <p:cNvSpPr/>
            <p:nvPr/>
          </p:nvSpPr>
          <p:spPr bwMode="auto">
            <a:xfrm>
              <a:off x="6348016" y="4464655"/>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04" name="Straight Arrow Connector 303"/>
            <p:cNvCxnSpPr>
              <a:stCxn id="301" idx="3"/>
            </p:cNvCxnSpPr>
            <p:nvPr/>
          </p:nvCxnSpPr>
          <p:spPr bwMode="auto">
            <a:xfrm flipH="1">
              <a:off x="6234971" y="4408877"/>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305" name="Oval 304"/>
            <p:cNvSpPr/>
            <p:nvPr/>
          </p:nvSpPr>
          <p:spPr bwMode="auto">
            <a:xfrm>
              <a:off x="6271859"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06" name="Oval 305"/>
            <p:cNvSpPr/>
            <p:nvPr/>
          </p:nvSpPr>
          <p:spPr bwMode="auto">
            <a:xfrm>
              <a:off x="6202214" y="4465898"/>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07" name="Straight Arrow Connector 306"/>
            <p:cNvCxnSpPr>
              <a:endCxn id="308" idx="1"/>
            </p:cNvCxnSpPr>
            <p:nvPr/>
          </p:nvCxnSpPr>
          <p:spPr bwMode="auto">
            <a:xfrm>
              <a:off x="6387840" y="4502808"/>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308" name="Oval 307"/>
            <p:cNvSpPr/>
            <p:nvPr/>
          </p:nvSpPr>
          <p:spPr bwMode="auto">
            <a:xfrm>
              <a:off x="6426217" y="4558586"/>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09" name="Straight Arrow Connector 308"/>
            <p:cNvCxnSpPr>
              <a:endCxn id="305" idx="7"/>
            </p:cNvCxnSpPr>
            <p:nvPr/>
          </p:nvCxnSpPr>
          <p:spPr bwMode="auto">
            <a:xfrm flipH="1">
              <a:off x="6313172" y="4502808"/>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310" name="Oval 309"/>
            <p:cNvSpPr/>
            <p:nvPr/>
          </p:nvSpPr>
          <p:spPr bwMode="auto">
            <a:xfrm>
              <a:off x="6200746"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11" name="Straight Arrow Connector 310"/>
            <p:cNvCxnSpPr>
              <a:endCxn id="312" idx="1"/>
            </p:cNvCxnSpPr>
            <p:nvPr/>
          </p:nvCxnSpPr>
          <p:spPr bwMode="auto">
            <a:xfrm>
              <a:off x="6316727" y="4599943"/>
              <a:ext cx="45465"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312" name="Oval 311"/>
            <p:cNvSpPr/>
            <p:nvPr/>
          </p:nvSpPr>
          <p:spPr bwMode="auto">
            <a:xfrm>
              <a:off x="6355104" y="4655721"/>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13" name="Straight Arrow Connector 312"/>
            <p:cNvCxnSpPr>
              <a:endCxn id="310" idx="7"/>
            </p:cNvCxnSpPr>
            <p:nvPr/>
          </p:nvCxnSpPr>
          <p:spPr bwMode="auto">
            <a:xfrm flipH="1">
              <a:off x="6242059" y="4599943"/>
              <a:ext cx="40442" cy="62209"/>
            </a:xfrm>
            <a:prstGeom prst="straightConnector1">
              <a:avLst/>
            </a:prstGeom>
            <a:noFill/>
            <a:ln w="19050" cap="flat" cmpd="sng" algn="ctr">
              <a:solidFill>
                <a:schemeClr val="tx1"/>
              </a:solidFill>
              <a:prstDash val="solid"/>
              <a:round/>
              <a:headEnd type="none" w="med" len="med"/>
              <a:tailEnd type="none" w="med" len="med"/>
            </a:ln>
            <a:effectLst/>
          </p:spPr>
        </p:cxnSp>
        <p:sp>
          <p:nvSpPr>
            <p:cNvPr id="314" name="Oval 313"/>
            <p:cNvSpPr/>
            <p:nvPr/>
          </p:nvSpPr>
          <p:spPr bwMode="auto">
            <a:xfrm>
              <a:off x="6133438" y="4565017"/>
              <a:ext cx="48402" cy="43913"/>
            </a:xfrm>
            <a:prstGeom prst="ellipse">
              <a:avLst/>
            </a:prstGeom>
            <a:solidFill>
              <a:srgbClr val="0000FF"/>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15" name="Straight Arrow Connector 314"/>
            <p:cNvCxnSpPr>
              <a:endCxn id="314" idx="7"/>
            </p:cNvCxnSpPr>
            <p:nvPr/>
          </p:nvCxnSpPr>
          <p:spPr bwMode="auto">
            <a:xfrm flipH="1">
              <a:off x="6174751" y="4509239"/>
              <a:ext cx="40442" cy="62209"/>
            </a:xfrm>
            <a:prstGeom prst="straightConnector1">
              <a:avLst/>
            </a:prstGeom>
            <a:noFill/>
            <a:ln w="19050" cap="flat" cmpd="sng" algn="ctr">
              <a:solidFill>
                <a:schemeClr val="tx1"/>
              </a:solidFill>
              <a:prstDash val="solid"/>
              <a:round/>
              <a:headEnd type="none" w="med" len="med"/>
              <a:tailEnd type="none" w="med" len="med"/>
            </a:ln>
            <a:effectLst/>
          </p:spPr>
        </p:cxnSp>
      </p:grpSp>
      <p:sp>
        <p:nvSpPr>
          <p:cNvPr id="214" name="TextBox 213"/>
          <p:cNvSpPr txBox="1"/>
          <p:nvPr/>
        </p:nvSpPr>
        <p:spPr>
          <a:xfrm>
            <a:off x="51532" y="1205499"/>
            <a:ext cx="1469761" cy="523220"/>
          </a:xfrm>
          <a:prstGeom prst="rect">
            <a:avLst/>
          </a:prstGeom>
          <a:noFill/>
        </p:spPr>
        <p:txBody>
          <a:bodyPr wrap="none" rtlCol="0">
            <a:spAutoFit/>
          </a:bodyPr>
          <a:lstStyle/>
          <a:p>
            <a:r>
              <a:rPr lang="en-US" sz="2800" dirty="0">
                <a:solidFill>
                  <a:schemeClr val="accent2"/>
                </a:solidFill>
              </a:rPr>
              <a:t>Watson</a:t>
            </a:r>
          </a:p>
        </p:txBody>
      </p:sp>
      <p:sp>
        <p:nvSpPr>
          <p:cNvPr id="215" name="TextBox 214"/>
          <p:cNvSpPr txBox="1"/>
          <p:nvPr/>
        </p:nvSpPr>
        <p:spPr>
          <a:xfrm>
            <a:off x="129209" y="3216221"/>
            <a:ext cx="1223412" cy="523220"/>
          </a:xfrm>
          <a:prstGeom prst="rect">
            <a:avLst/>
          </a:prstGeom>
          <a:noFill/>
        </p:spPr>
        <p:txBody>
          <a:bodyPr wrap="none" rtlCol="0">
            <a:spAutoFit/>
          </a:bodyPr>
          <a:lstStyle/>
          <a:p>
            <a:r>
              <a:rPr lang="en-US" sz="2800" dirty="0">
                <a:solidFill>
                  <a:schemeClr val="accent2"/>
                </a:solidFill>
              </a:rPr>
              <a:t>Aristo</a:t>
            </a:r>
          </a:p>
        </p:txBody>
      </p:sp>
      <p:sp>
        <p:nvSpPr>
          <p:cNvPr id="216" name="TextBox 215"/>
          <p:cNvSpPr txBox="1"/>
          <p:nvPr/>
        </p:nvSpPr>
        <p:spPr>
          <a:xfrm>
            <a:off x="226588" y="5443896"/>
            <a:ext cx="845103" cy="523220"/>
          </a:xfrm>
          <a:prstGeom prst="rect">
            <a:avLst/>
          </a:prstGeom>
          <a:noFill/>
        </p:spPr>
        <p:txBody>
          <a:bodyPr wrap="none" rtlCol="0">
            <a:spAutoFit/>
          </a:bodyPr>
          <a:lstStyle/>
          <a:p>
            <a:r>
              <a:rPr lang="en-US" sz="2800" dirty="0" err="1">
                <a:solidFill>
                  <a:schemeClr val="accent2"/>
                </a:solidFill>
              </a:rPr>
              <a:t>Cyc</a:t>
            </a:r>
            <a:endParaRPr lang="en-US" sz="2800" dirty="0">
              <a:solidFill>
                <a:schemeClr val="accent2"/>
              </a:solidFill>
            </a:endParaRPr>
          </a:p>
        </p:txBody>
      </p:sp>
      <p:sp>
        <p:nvSpPr>
          <p:cNvPr id="217" name="TextBox 216"/>
          <p:cNvSpPr txBox="1"/>
          <p:nvPr/>
        </p:nvSpPr>
        <p:spPr>
          <a:xfrm>
            <a:off x="2522495" y="3745078"/>
            <a:ext cx="1260281" cy="415498"/>
          </a:xfrm>
          <a:prstGeom prst="rect">
            <a:avLst/>
          </a:prstGeom>
          <a:noFill/>
        </p:spPr>
        <p:txBody>
          <a:bodyPr wrap="none" rtlCol="0">
            <a:spAutoFit/>
          </a:bodyPr>
          <a:lstStyle/>
          <a:p>
            <a:pPr algn="ctr"/>
            <a:r>
              <a:rPr lang="en-US" sz="1050" b="0" dirty="0"/>
              <a:t>Natural Language</a:t>
            </a:r>
          </a:p>
          <a:p>
            <a:pPr algn="ctr"/>
            <a:r>
              <a:rPr lang="en-US" sz="1050" b="0" dirty="0"/>
              <a:t>Processing</a:t>
            </a:r>
          </a:p>
        </p:txBody>
      </p:sp>
      <p:sp>
        <p:nvSpPr>
          <p:cNvPr id="222" name="Right Arrow 221"/>
          <p:cNvSpPr/>
          <p:nvPr/>
        </p:nvSpPr>
        <p:spPr bwMode="auto">
          <a:xfrm>
            <a:off x="6448130" y="1312982"/>
            <a:ext cx="181019" cy="609600"/>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8" name="Rectangle 217"/>
          <p:cNvSpPr/>
          <p:nvPr/>
        </p:nvSpPr>
        <p:spPr bwMode="auto">
          <a:xfrm>
            <a:off x="8010586" y="1587720"/>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9" name="Rectangle 218"/>
          <p:cNvSpPr/>
          <p:nvPr/>
        </p:nvSpPr>
        <p:spPr bwMode="auto">
          <a:xfrm>
            <a:off x="8010586" y="1745235"/>
            <a:ext cx="190144" cy="76200"/>
          </a:xfrm>
          <a:prstGeom prst="rect">
            <a:avLst/>
          </a:prstGeom>
          <a:no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0" name="TextBox 219"/>
          <p:cNvSpPr txBox="1"/>
          <p:nvPr/>
        </p:nvSpPr>
        <p:spPr>
          <a:xfrm>
            <a:off x="8170758" y="1346214"/>
            <a:ext cx="415499" cy="230832"/>
          </a:xfrm>
          <a:prstGeom prst="rect">
            <a:avLst/>
          </a:prstGeom>
          <a:noFill/>
        </p:spPr>
        <p:txBody>
          <a:bodyPr wrap="none" rtlCol="0">
            <a:spAutoFit/>
          </a:bodyPr>
          <a:lstStyle/>
          <a:p>
            <a:pPr algn="ctr"/>
            <a:r>
              <a:rPr lang="en-US" sz="900" b="0" dirty="0"/>
              <a:t>95%</a:t>
            </a:r>
          </a:p>
        </p:txBody>
      </p:sp>
      <p:sp>
        <p:nvSpPr>
          <p:cNvPr id="221" name="TextBox 220"/>
          <p:cNvSpPr txBox="1"/>
          <p:nvPr/>
        </p:nvSpPr>
        <p:spPr>
          <a:xfrm>
            <a:off x="8180147" y="1489549"/>
            <a:ext cx="415499" cy="230832"/>
          </a:xfrm>
          <a:prstGeom prst="rect">
            <a:avLst/>
          </a:prstGeom>
          <a:noFill/>
        </p:spPr>
        <p:txBody>
          <a:bodyPr wrap="none" rtlCol="0">
            <a:spAutoFit/>
          </a:bodyPr>
          <a:lstStyle/>
          <a:p>
            <a:pPr algn="ctr"/>
            <a:r>
              <a:rPr lang="en-US" sz="900" b="0" dirty="0"/>
              <a:t>34%</a:t>
            </a:r>
          </a:p>
        </p:txBody>
      </p:sp>
      <p:sp>
        <p:nvSpPr>
          <p:cNvPr id="223" name="TextBox 222"/>
          <p:cNvSpPr txBox="1"/>
          <p:nvPr/>
        </p:nvSpPr>
        <p:spPr>
          <a:xfrm>
            <a:off x="8258721" y="1638267"/>
            <a:ext cx="223139" cy="230832"/>
          </a:xfrm>
          <a:prstGeom prst="rect">
            <a:avLst/>
          </a:prstGeom>
          <a:noFill/>
        </p:spPr>
        <p:txBody>
          <a:bodyPr wrap="none" rtlCol="0">
            <a:spAutoFit/>
          </a:bodyPr>
          <a:lstStyle/>
          <a:p>
            <a:pPr algn="ctr"/>
            <a:r>
              <a:rPr lang="en-US" sz="900" dirty="0"/>
              <a:t>:</a:t>
            </a:r>
          </a:p>
        </p:txBody>
      </p:sp>
      <p:grpSp>
        <p:nvGrpSpPr>
          <p:cNvPr id="246" name="Group 245"/>
          <p:cNvGrpSpPr/>
          <p:nvPr/>
        </p:nvGrpSpPr>
        <p:grpSpPr>
          <a:xfrm>
            <a:off x="4333460" y="3253764"/>
            <a:ext cx="342700" cy="540985"/>
            <a:chOff x="1727520" y="1027553"/>
            <a:chExt cx="639681" cy="1133829"/>
          </a:xfrm>
        </p:grpSpPr>
        <p:sp>
          <p:nvSpPr>
            <p:cNvPr id="316" name="Rectangle 315"/>
            <p:cNvSpPr/>
            <p:nvPr/>
          </p:nvSpPr>
          <p:spPr bwMode="auto">
            <a:xfrm>
              <a:off x="1727520" y="1027553"/>
              <a:ext cx="639681" cy="1133829"/>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317" name="Group 316"/>
            <p:cNvGrpSpPr>
              <a:grpSpLocks noChangeAspect="1"/>
            </p:cNvGrpSpPr>
            <p:nvPr/>
          </p:nvGrpSpPr>
          <p:grpSpPr>
            <a:xfrm>
              <a:off x="1907524" y="1203310"/>
              <a:ext cx="359963" cy="801773"/>
              <a:chOff x="692652" y="1840361"/>
              <a:chExt cx="1547520" cy="3446907"/>
            </a:xfrm>
          </p:grpSpPr>
          <p:cxnSp>
            <p:nvCxnSpPr>
              <p:cNvPr id="318" name="Straight Arrow Connector 317"/>
              <p:cNvCxnSpPr>
                <a:stCxn id="322" idx="2"/>
                <a:endCxn id="321" idx="0"/>
              </p:cNvCxnSpPr>
              <p:nvPr/>
            </p:nvCxnSpPr>
            <p:spPr bwMode="auto">
              <a:xfrm>
                <a:off x="1432976" y="2261244"/>
                <a:ext cx="21065" cy="2605141"/>
              </a:xfrm>
              <a:prstGeom prst="straightConnector1">
                <a:avLst/>
              </a:prstGeom>
              <a:noFill/>
              <a:ln w="12700" cap="flat" cmpd="sng" algn="ctr">
                <a:solidFill>
                  <a:schemeClr val="tx1"/>
                </a:solidFill>
                <a:prstDash val="solid"/>
                <a:round/>
                <a:headEnd type="none" w="med" len="med"/>
                <a:tailEnd type="arrow"/>
              </a:ln>
              <a:effectLst/>
            </p:spPr>
          </p:cxnSp>
          <p:sp>
            <p:nvSpPr>
              <p:cNvPr id="319" name="Flowchart: Decision 318"/>
              <p:cNvSpPr/>
              <p:nvPr/>
            </p:nvSpPr>
            <p:spPr bwMode="auto">
              <a:xfrm>
                <a:off x="1006809" y="3936864"/>
                <a:ext cx="894466" cy="625199"/>
              </a:xfrm>
              <a:prstGeom prst="flowChartDecision">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0" name="Flowchart: Process 319"/>
              <p:cNvSpPr/>
              <p:nvPr/>
            </p:nvSpPr>
            <p:spPr bwMode="auto">
              <a:xfrm>
                <a:off x="692652" y="2593673"/>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1" name="Flowchart: Alternate Process 320"/>
              <p:cNvSpPr/>
              <p:nvPr/>
            </p:nvSpPr>
            <p:spPr bwMode="auto">
              <a:xfrm>
                <a:off x="1006808" y="4866385"/>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2" name="Flowchart: Alternate Process 321"/>
              <p:cNvSpPr/>
              <p:nvPr/>
            </p:nvSpPr>
            <p:spPr bwMode="auto">
              <a:xfrm>
                <a:off x="985743" y="1840361"/>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3" name="Flowchart: Process 322"/>
              <p:cNvSpPr/>
              <p:nvPr/>
            </p:nvSpPr>
            <p:spPr bwMode="auto">
              <a:xfrm>
                <a:off x="717392" y="3261972"/>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grpSp>
        <p:nvGrpSpPr>
          <p:cNvPr id="324" name="Group 323"/>
          <p:cNvGrpSpPr/>
          <p:nvPr/>
        </p:nvGrpSpPr>
        <p:grpSpPr>
          <a:xfrm>
            <a:off x="4400510" y="3439895"/>
            <a:ext cx="342700" cy="540985"/>
            <a:chOff x="1727520" y="1027553"/>
            <a:chExt cx="639681" cy="1133829"/>
          </a:xfrm>
        </p:grpSpPr>
        <p:sp>
          <p:nvSpPr>
            <p:cNvPr id="325" name="Rectangle 324"/>
            <p:cNvSpPr/>
            <p:nvPr/>
          </p:nvSpPr>
          <p:spPr bwMode="auto">
            <a:xfrm>
              <a:off x="1727520" y="1027553"/>
              <a:ext cx="639681" cy="1133829"/>
            </a:xfrm>
            <a:prstGeom prst="rect">
              <a:avLst/>
            </a:prstGeom>
            <a:solidFill>
              <a:schemeClr val="bg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nvGrpSpPr>
            <p:cNvPr id="326" name="Group 325"/>
            <p:cNvGrpSpPr>
              <a:grpSpLocks noChangeAspect="1"/>
            </p:cNvGrpSpPr>
            <p:nvPr/>
          </p:nvGrpSpPr>
          <p:grpSpPr>
            <a:xfrm>
              <a:off x="1907524" y="1203310"/>
              <a:ext cx="359963" cy="801773"/>
              <a:chOff x="692652" y="1840361"/>
              <a:chExt cx="1547520" cy="3446907"/>
            </a:xfrm>
          </p:grpSpPr>
          <p:cxnSp>
            <p:nvCxnSpPr>
              <p:cNvPr id="327" name="Straight Arrow Connector 326"/>
              <p:cNvCxnSpPr>
                <a:stCxn id="331" idx="2"/>
                <a:endCxn id="330" idx="0"/>
              </p:cNvCxnSpPr>
              <p:nvPr/>
            </p:nvCxnSpPr>
            <p:spPr bwMode="auto">
              <a:xfrm>
                <a:off x="1432976" y="2261244"/>
                <a:ext cx="21065" cy="2605141"/>
              </a:xfrm>
              <a:prstGeom prst="straightConnector1">
                <a:avLst/>
              </a:prstGeom>
              <a:noFill/>
              <a:ln w="12700" cap="flat" cmpd="sng" algn="ctr">
                <a:solidFill>
                  <a:schemeClr val="tx1"/>
                </a:solidFill>
                <a:prstDash val="solid"/>
                <a:round/>
                <a:headEnd type="none" w="med" len="med"/>
                <a:tailEnd type="arrow"/>
              </a:ln>
              <a:effectLst/>
            </p:spPr>
          </p:cxnSp>
          <p:sp>
            <p:nvSpPr>
              <p:cNvPr id="328" name="Flowchart: Decision 327"/>
              <p:cNvSpPr/>
              <p:nvPr/>
            </p:nvSpPr>
            <p:spPr bwMode="auto">
              <a:xfrm>
                <a:off x="1006809" y="3936864"/>
                <a:ext cx="894466" cy="625199"/>
              </a:xfrm>
              <a:prstGeom prst="flowChartDecision">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29" name="Flowchart: Process 328"/>
              <p:cNvSpPr/>
              <p:nvPr/>
            </p:nvSpPr>
            <p:spPr bwMode="auto">
              <a:xfrm>
                <a:off x="692652" y="2593673"/>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30" name="Flowchart: Alternate Process 329"/>
              <p:cNvSpPr/>
              <p:nvPr/>
            </p:nvSpPr>
            <p:spPr bwMode="auto">
              <a:xfrm>
                <a:off x="1006808" y="4866385"/>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31" name="Flowchart: Alternate Process 330"/>
              <p:cNvSpPr/>
              <p:nvPr/>
            </p:nvSpPr>
            <p:spPr bwMode="auto">
              <a:xfrm>
                <a:off x="985743" y="1840361"/>
                <a:ext cx="894466" cy="420883"/>
              </a:xfrm>
              <a:prstGeom prst="flowChartAlternateProcess">
                <a:avLst/>
              </a:prstGeom>
              <a:solidFill>
                <a:srgbClr val="FF9966"/>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32" name="Flowchart: Process 331"/>
              <p:cNvSpPr/>
              <p:nvPr/>
            </p:nvSpPr>
            <p:spPr bwMode="auto">
              <a:xfrm>
                <a:off x="717392" y="3261972"/>
                <a:ext cx="1522780" cy="402272"/>
              </a:xfrm>
              <a:prstGeom prst="flowChartProcess">
                <a:avLst/>
              </a:prstGeom>
              <a:solidFill>
                <a:schemeClr val="accent1"/>
              </a:solidFill>
              <a:ln w="12700" cap="flat" cmpd="sng" algn="ctr">
                <a:solidFill>
                  <a:schemeClr val="tx1"/>
                </a:solidFill>
                <a:prstDash val="solid"/>
                <a:round/>
                <a:headEnd type="none" w="med" len="med"/>
                <a:tailEnd type="triangle" w="med" len="me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grpSp>
      <p:sp>
        <p:nvSpPr>
          <p:cNvPr id="333" name="TextBox 332"/>
          <p:cNvSpPr txBox="1"/>
          <p:nvPr/>
        </p:nvSpPr>
        <p:spPr>
          <a:xfrm>
            <a:off x="8268855" y="2986182"/>
            <a:ext cx="931666" cy="253916"/>
          </a:xfrm>
          <a:prstGeom prst="rect">
            <a:avLst/>
          </a:prstGeom>
          <a:noFill/>
        </p:spPr>
        <p:txBody>
          <a:bodyPr wrap="none" rtlCol="0">
            <a:spAutoFit/>
          </a:bodyPr>
          <a:lstStyle/>
          <a:p>
            <a:pPr algn="ctr"/>
            <a:r>
              <a:rPr lang="en-US" sz="1050" dirty="0"/>
              <a:t>explanation</a:t>
            </a:r>
          </a:p>
        </p:txBody>
      </p:sp>
      <p:sp>
        <p:nvSpPr>
          <p:cNvPr id="334" name="TextBox 333"/>
          <p:cNvSpPr txBox="1"/>
          <p:nvPr/>
        </p:nvSpPr>
        <p:spPr>
          <a:xfrm>
            <a:off x="8276582" y="5177309"/>
            <a:ext cx="931666" cy="253916"/>
          </a:xfrm>
          <a:prstGeom prst="rect">
            <a:avLst/>
          </a:prstGeom>
          <a:noFill/>
        </p:spPr>
        <p:txBody>
          <a:bodyPr wrap="none" rtlCol="0">
            <a:spAutoFit/>
          </a:bodyPr>
          <a:lstStyle/>
          <a:p>
            <a:pPr algn="ctr"/>
            <a:r>
              <a:rPr lang="en-US" sz="1050" dirty="0"/>
              <a:t>explanation</a:t>
            </a:r>
          </a:p>
        </p:txBody>
      </p:sp>
      <p:sp>
        <p:nvSpPr>
          <p:cNvPr id="249" name="Right Arrow 248"/>
          <p:cNvSpPr/>
          <p:nvPr/>
        </p:nvSpPr>
        <p:spPr bwMode="auto">
          <a:xfrm>
            <a:off x="2819400" y="1393663"/>
            <a:ext cx="2725730" cy="338102"/>
          </a:xfrm>
          <a:prstGeom prst="rightArrow">
            <a:avLst/>
          </a:prstGeom>
          <a:solidFill>
            <a:srgbClr val="F7FD09"/>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50" name="Slide Number Placeholder 4"/>
          <p:cNvSpPr>
            <a:spLocks noGrp="1"/>
          </p:cNvSpPr>
          <p:nvPr>
            <p:ph type="sldNum" sz="quarter" idx="12"/>
          </p:nvPr>
        </p:nvSpPr>
        <p:spPr>
          <a:xfrm>
            <a:off x="457200" y="6245225"/>
            <a:ext cx="2133600" cy="476250"/>
          </a:xfrm>
        </p:spPr>
        <p:txBody>
          <a:bodyPr/>
          <a:lstStyle/>
          <a:p>
            <a:fld id="{5F5761EA-AF8E-44BE-AECB-FEBCA18E214D}" type="slidenum">
              <a:rPr lang="en-US" smtClean="0"/>
              <a:t>46</a:t>
            </a:fld>
            <a:endParaRPr lang="en-US" dirty="0"/>
          </a:p>
        </p:txBody>
      </p:sp>
    </p:spTree>
    <p:extLst>
      <p:ext uri="{BB962C8B-B14F-4D97-AF65-F5344CB8AC3E}">
        <p14:creationId xmlns:p14="http://schemas.microsoft.com/office/powerpoint/2010/main" val="3301471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6400800" y="6289574"/>
            <a:ext cx="2743200" cy="527252"/>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Example</a:t>
            </a:r>
          </a:p>
        </p:txBody>
      </p:sp>
      <p:sp>
        <p:nvSpPr>
          <p:cNvPr id="4" name="Folded Corner 3"/>
          <p:cNvSpPr/>
          <p:nvPr/>
        </p:nvSpPr>
        <p:spPr bwMode="auto">
          <a:xfrm>
            <a:off x="640830" y="1143001"/>
            <a:ext cx="7360170" cy="707886"/>
          </a:xfrm>
          <a:prstGeom prst="foldedCorner">
            <a:avLst>
              <a:gd name="adj" fmla="val 18819"/>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 name="TextBox 4"/>
          <p:cNvSpPr txBox="1"/>
          <p:nvPr/>
        </p:nvSpPr>
        <p:spPr>
          <a:xfrm>
            <a:off x="685800" y="1143000"/>
            <a:ext cx="7543800" cy="707886"/>
          </a:xfrm>
          <a:prstGeom prst="rect">
            <a:avLst/>
          </a:prstGeom>
          <a:noFill/>
        </p:spPr>
        <p:txBody>
          <a:bodyPr wrap="square" rtlCol="0">
            <a:spAutoFit/>
          </a:bodyPr>
          <a:lstStyle/>
          <a:p>
            <a:r>
              <a:rPr lang="en-US" sz="2000" b="0" dirty="0">
                <a:latin typeface="+mn-lt"/>
              </a:rPr>
              <a:t>Water freezing is an example of a (A) liquid turning into a solid (B) solid turning into a liquid (C) gas turning into a solid</a:t>
            </a:r>
          </a:p>
        </p:txBody>
      </p:sp>
      <p:sp>
        <p:nvSpPr>
          <p:cNvPr id="7" name="TextBox 6"/>
          <p:cNvSpPr txBox="1"/>
          <p:nvPr/>
        </p:nvSpPr>
        <p:spPr>
          <a:xfrm>
            <a:off x="569176" y="2035091"/>
            <a:ext cx="7558672" cy="400110"/>
          </a:xfrm>
          <a:prstGeom prst="rect">
            <a:avLst/>
          </a:prstGeom>
          <a:noFill/>
        </p:spPr>
        <p:txBody>
          <a:bodyPr wrap="none" rtlCol="0">
            <a:spAutoFit/>
          </a:bodyPr>
          <a:lstStyle/>
          <a:p>
            <a:r>
              <a:rPr lang="en-US" sz="2000" b="0" dirty="0">
                <a:solidFill>
                  <a:srgbClr val="FF0000"/>
                </a:solidFill>
                <a:latin typeface="+mn-lt"/>
              </a:rPr>
              <a:t>NEW: </a:t>
            </a:r>
            <a:r>
              <a:rPr lang="en-US" sz="2000" b="0" dirty="0">
                <a:latin typeface="+mn-lt"/>
              </a:rPr>
              <a:t>object(</a:t>
            </a:r>
            <a:r>
              <a:rPr lang="en-US" sz="2000" b="0" dirty="0" err="1">
                <a:latin typeface="+mn-lt"/>
              </a:rPr>
              <a:t>freeze,water</a:t>
            </a:r>
            <a:r>
              <a:rPr lang="en-US" sz="2000" b="0" dirty="0">
                <a:latin typeface="+mn-lt"/>
              </a:rPr>
              <a:t>) -&gt; </a:t>
            </a:r>
            <a:r>
              <a:rPr lang="en-US" sz="2000" b="0" dirty="0">
                <a:solidFill>
                  <a:srgbClr val="FF0000"/>
                </a:solidFill>
                <a:latin typeface="+mn-lt"/>
              </a:rPr>
              <a:t>d-change</a:t>
            </a:r>
            <a:r>
              <a:rPr lang="en-US" sz="2000" b="0" dirty="0">
                <a:latin typeface="+mn-lt"/>
              </a:rPr>
              <a:t>(water  ,-,   liquid,  solid)?</a:t>
            </a:r>
          </a:p>
        </p:txBody>
      </p:sp>
      <p:sp>
        <p:nvSpPr>
          <p:cNvPr id="3" name="TextBox 2"/>
          <p:cNvSpPr txBox="1"/>
          <p:nvPr/>
        </p:nvSpPr>
        <p:spPr>
          <a:xfrm>
            <a:off x="304800" y="717517"/>
            <a:ext cx="1524776" cy="400110"/>
          </a:xfrm>
          <a:prstGeom prst="rect">
            <a:avLst/>
          </a:prstGeom>
          <a:noFill/>
        </p:spPr>
        <p:txBody>
          <a:bodyPr wrap="none" rtlCol="0">
            <a:spAutoFit/>
          </a:bodyPr>
          <a:lstStyle/>
          <a:p>
            <a:r>
              <a:rPr lang="en-US" sz="2000" dirty="0">
                <a:solidFill>
                  <a:srgbClr val="FF0000"/>
                </a:solidFill>
              </a:rPr>
              <a:t>QUESTION</a:t>
            </a:r>
          </a:p>
        </p:txBody>
      </p:sp>
      <p:sp>
        <p:nvSpPr>
          <p:cNvPr id="8" name="TextBox 7"/>
          <p:cNvSpPr txBox="1"/>
          <p:nvPr/>
        </p:nvSpPr>
        <p:spPr>
          <a:xfrm>
            <a:off x="2153047" y="2642463"/>
            <a:ext cx="6268063" cy="461665"/>
          </a:xfrm>
          <a:prstGeom prst="rect">
            <a:avLst/>
          </a:prstGeom>
          <a:noFill/>
        </p:spPr>
        <p:txBody>
          <a:bodyPr wrap="none" rtlCol="0">
            <a:spAutoFit/>
          </a:bodyPr>
          <a:lstStyle/>
          <a:p>
            <a:r>
              <a:rPr lang="en-US" sz="2400" b="0" dirty="0">
                <a:solidFill>
                  <a:schemeClr val="tx2"/>
                </a:solidFill>
                <a:latin typeface="Comic Sans MS" panose="030F0702030302020204" pitchFamily="66" charset="0"/>
              </a:rPr>
              <a:t>explicit representation of discrete change</a:t>
            </a:r>
          </a:p>
        </p:txBody>
      </p:sp>
      <p:cxnSp>
        <p:nvCxnSpPr>
          <p:cNvPr id="10" name="Straight Arrow Connector 9"/>
          <p:cNvCxnSpPr/>
          <p:nvPr/>
        </p:nvCxnSpPr>
        <p:spPr bwMode="auto">
          <a:xfrm flipV="1">
            <a:off x="4820047" y="2467859"/>
            <a:ext cx="76200" cy="304800"/>
          </a:xfrm>
          <a:prstGeom prst="straightConnector1">
            <a:avLst/>
          </a:prstGeom>
          <a:noFill/>
          <a:ln w="38100" cap="flat" cmpd="sng" algn="ctr">
            <a:solidFill>
              <a:schemeClr val="tx2"/>
            </a:solidFill>
            <a:prstDash val="solid"/>
            <a:round/>
            <a:headEnd type="none" w="med" len="med"/>
            <a:tailEnd type="triangle"/>
          </a:ln>
          <a:effectLst/>
        </p:spPr>
      </p:cxnSp>
      <p:sp>
        <p:nvSpPr>
          <p:cNvPr id="11" name="TextBox 10"/>
          <p:cNvSpPr txBox="1"/>
          <p:nvPr/>
        </p:nvSpPr>
        <p:spPr>
          <a:xfrm>
            <a:off x="372355" y="3255954"/>
            <a:ext cx="841897" cy="400110"/>
          </a:xfrm>
          <a:prstGeom prst="rect">
            <a:avLst/>
          </a:prstGeom>
          <a:noFill/>
        </p:spPr>
        <p:txBody>
          <a:bodyPr wrap="none" rtlCol="0">
            <a:spAutoFit/>
          </a:bodyPr>
          <a:lstStyle/>
          <a:p>
            <a:r>
              <a:rPr lang="en-US" sz="2000" dirty="0">
                <a:solidFill>
                  <a:srgbClr val="FF0000"/>
                </a:solidFill>
              </a:rPr>
              <a:t>TEXT</a:t>
            </a:r>
          </a:p>
        </p:txBody>
      </p:sp>
      <p:sp>
        <p:nvSpPr>
          <p:cNvPr id="12" name="Folded Corner 11"/>
          <p:cNvSpPr/>
          <p:nvPr/>
        </p:nvSpPr>
        <p:spPr bwMode="auto">
          <a:xfrm>
            <a:off x="770818" y="3688722"/>
            <a:ext cx="7360170" cy="707886"/>
          </a:xfrm>
          <a:prstGeom prst="foldedCorner">
            <a:avLst>
              <a:gd name="adj" fmla="val 18819"/>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3" name="TextBox 12"/>
          <p:cNvSpPr txBox="1"/>
          <p:nvPr/>
        </p:nvSpPr>
        <p:spPr>
          <a:xfrm>
            <a:off x="815788" y="3688721"/>
            <a:ext cx="7543800" cy="707886"/>
          </a:xfrm>
          <a:prstGeom prst="rect">
            <a:avLst/>
          </a:prstGeom>
          <a:noFill/>
        </p:spPr>
        <p:txBody>
          <a:bodyPr wrap="square" rtlCol="0">
            <a:spAutoFit/>
          </a:bodyPr>
          <a:lstStyle/>
          <a:p>
            <a:r>
              <a:rPr lang="en-US" sz="2000" b="0" dirty="0">
                <a:latin typeface="+mn-lt"/>
              </a:rPr>
              <a:t>Freezing involves changing water from its liquid state to its solid state by the removal of heat.</a:t>
            </a:r>
          </a:p>
        </p:txBody>
      </p:sp>
      <p:sp>
        <p:nvSpPr>
          <p:cNvPr id="14" name="TextBox 13"/>
          <p:cNvSpPr txBox="1"/>
          <p:nvPr/>
        </p:nvSpPr>
        <p:spPr>
          <a:xfrm>
            <a:off x="1257348" y="4573440"/>
            <a:ext cx="6576096" cy="400110"/>
          </a:xfrm>
          <a:prstGeom prst="rect">
            <a:avLst/>
          </a:prstGeom>
          <a:noFill/>
        </p:spPr>
        <p:txBody>
          <a:bodyPr wrap="none" rtlCol="0">
            <a:spAutoFit/>
          </a:bodyPr>
          <a:lstStyle/>
          <a:p>
            <a:r>
              <a:rPr lang="en-US" sz="2000" b="0" dirty="0">
                <a:latin typeface="+mn-lt"/>
              </a:rPr>
              <a:t>freeze -&gt; </a:t>
            </a:r>
            <a:r>
              <a:rPr lang="en-US" sz="2000" b="0" dirty="0">
                <a:solidFill>
                  <a:srgbClr val="FF0000"/>
                </a:solidFill>
                <a:latin typeface="+mn-lt"/>
              </a:rPr>
              <a:t>d-change</a:t>
            </a:r>
            <a:r>
              <a:rPr lang="en-US" sz="2000" b="0" dirty="0">
                <a:latin typeface="+mn-lt"/>
              </a:rPr>
              <a:t>(water,    -,     liquid state, solid state).</a:t>
            </a:r>
          </a:p>
        </p:txBody>
      </p:sp>
      <p:sp>
        <p:nvSpPr>
          <p:cNvPr id="15" name="TextBox 14"/>
          <p:cNvSpPr txBox="1"/>
          <p:nvPr/>
        </p:nvSpPr>
        <p:spPr>
          <a:xfrm>
            <a:off x="3376134" y="4887952"/>
            <a:ext cx="800219" cy="369332"/>
          </a:xfrm>
          <a:prstGeom prst="rect">
            <a:avLst/>
          </a:prstGeom>
          <a:noFill/>
        </p:spPr>
        <p:txBody>
          <a:bodyPr wrap="none" rtlCol="0">
            <a:spAutoFit/>
          </a:bodyPr>
          <a:lstStyle/>
          <a:p>
            <a:r>
              <a:rPr lang="en-US" b="0" i="1" dirty="0">
                <a:solidFill>
                  <a:schemeClr val="tx2"/>
                </a:solidFill>
              </a:rPr>
              <a:t>object</a:t>
            </a:r>
          </a:p>
        </p:txBody>
      </p:sp>
      <p:sp>
        <p:nvSpPr>
          <p:cNvPr id="16" name="TextBox 15"/>
          <p:cNvSpPr txBox="1"/>
          <p:nvPr/>
        </p:nvSpPr>
        <p:spPr>
          <a:xfrm>
            <a:off x="4176353" y="4874595"/>
            <a:ext cx="1031051" cy="369332"/>
          </a:xfrm>
          <a:prstGeom prst="rect">
            <a:avLst/>
          </a:prstGeom>
          <a:noFill/>
        </p:spPr>
        <p:txBody>
          <a:bodyPr wrap="none" rtlCol="0">
            <a:spAutoFit/>
          </a:bodyPr>
          <a:lstStyle/>
          <a:p>
            <a:r>
              <a:rPr lang="en-US" b="0" i="1" dirty="0">
                <a:solidFill>
                  <a:schemeClr val="tx2"/>
                </a:solidFill>
              </a:rPr>
              <a:t>property</a:t>
            </a:r>
          </a:p>
        </p:txBody>
      </p:sp>
      <p:sp>
        <p:nvSpPr>
          <p:cNvPr id="17" name="TextBox 16"/>
          <p:cNvSpPr txBox="1"/>
          <p:nvPr/>
        </p:nvSpPr>
        <p:spPr>
          <a:xfrm>
            <a:off x="5456582" y="4887952"/>
            <a:ext cx="646331" cy="369332"/>
          </a:xfrm>
          <a:prstGeom prst="rect">
            <a:avLst/>
          </a:prstGeom>
          <a:noFill/>
        </p:spPr>
        <p:txBody>
          <a:bodyPr wrap="none" rtlCol="0">
            <a:spAutoFit/>
          </a:bodyPr>
          <a:lstStyle/>
          <a:p>
            <a:r>
              <a:rPr lang="en-US" b="0" i="1" dirty="0">
                <a:solidFill>
                  <a:schemeClr val="tx2"/>
                </a:solidFill>
              </a:rPr>
              <a:t>from</a:t>
            </a:r>
          </a:p>
        </p:txBody>
      </p:sp>
      <p:sp>
        <p:nvSpPr>
          <p:cNvPr id="18" name="TextBox 17"/>
          <p:cNvSpPr txBox="1"/>
          <p:nvPr/>
        </p:nvSpPr>
        <p:spPr>
          <a:xfrm>
            <a:off x="6779665" y="4871807"/>
            <a:ext cx="377026" cy="369332"/>
          </a:xfrm>
          <a:prstGeom prst="rect">
            <a:avLst/>
          </a:prstGeom>
          <a:noFill/>
        </p:spPr>
        <p:txBody>
          <a:bodyPr wrap="none" rtlCol="0">
            <a:spAutoFit/>
          </a:bodyPr>
          <a:lstStyle/>
          <a:p>
            <a:r>
              <a:rPr lang="en-US" b="0" i="1" dirty="0">
                <a:solidFill>
                  <a:schemeClr val="tx2"/>
                </a:solidFill>
              </a:rPr>
              <a:t>to</a:t>
            </a:r>
          </a:p>
        </p:txBody>
      </p:sp>
      <p:sp>
        <p:nvSpPr>
          <p:cNvPr id="19" name="TextBox 18"/>
          <p:cNvSpPr txBox="1"/>
          <p:nvPr/>
        </p:nvSpPr>
        <p:spPr>
          <a:xfrm>
            <a:off x="5013768" y="2314423"/>
            <a:ext cx="800219" cy="369332"/>
          </a:xfrm>
          <a:prstGeom prst="rect">
            <a:avLst/>
          </a:prstGeom>
          <a:noFill/>
        </p:spPr>
        <p:txBody>
          <a:bodyPr wrap="none" rtlCol="0">
            <a:spAutoFit/>
          </a:bodyPr>
          <a:lstStyle/>
          <a:p>
            <a:r>
              <a:rPr lang="en-US" b="0" i="1" dirty="0">
                <a:solidFill>
                  <a:schemeClr val="tx2"/>
                </a:solidFill>
              </a:rPr>
              <a:t>object</a:t>
            </a:r>
          </a:p>
        </p:txBody>
      </p:sp>
      <p:sp>
        <p:nvSpPr>
          <p:cNvPr id="20" name="TextBox 19"/>
          <p:cNvSpPr txBox="1"/>
          <p:nvPr/>
        </p:nvSpPr>
        <p:spPr>
          <a:xfrm>
            <a:off x="5768078" y="2300541"/>
            <a:ext cx="646331" cy="369332"/>
          </a:xfrm>
          <a:prstGeom prst="rect">
            <a:avLst/>
          </a:prstGeom>
          <a:noFill/>
        </p:spPr>
        <p:txBody>
          <a:bodyPr wrap="none" rtlCol="0">
            <a:spAutoFit/>
          </a:bodyPr>
          <a:lstStyle/>
          <a:p>
            <a:r>
              <a:rPr lang="en-US" b="0" i="1" dirty="0">
                <a:solidFill>
                  <a:schemeClr val="tx2"/>
                </a:solidFill>
              </a:rPr>
              <a:t>prop</a:t>
            </a:r>
          </a:p>
        </p:txBody>
      </p:sp>
      <p:sp>
        <p:nvSpPr>
          <p:cNvPr id="21" name="TextBox 20"/>
          <p:cNvSpPr txBox="1"/>
          <p:nvPr/>
        </p:nvSpPr>
        <p:spPr>
          <a:xfrm>
            <a:off x="6464129" y="2314423"/>
            <a:ext cx="646331" cy="369332"/>
          </a:xfrm>
          <a:prstGeom prst="rect">
            <a:avLst/>
          </a:prstGeom>
          <a:noFill/>
        </p:spPr>
        <p:txBody>
          <a:bodyPr wrap="none" rtlCol="0">
            <a:spAutoFit/>
          </a:bodyPr>
          <a:lstStyle/>
          <a:p>
            <a:r>
              <a:rPr lang="en-US" b="0" i="1" dirty="0">
                <a:solidFill>
                  <a:schemeClr val="tx2"/>
                </a:solidFill>
              </a:rPr>
              <a:t>from</a:t>
            </a:r>
          </a:p>
        </p:txBody>
      </p:sp>
      <p:sp>
        <p:nvSpPr>
          <p:cNvPr id="22" name="TextBox 21"/>
          <p:cNvSpPr txBox="1"/>
          <p:nvPr/>
        </p:nvSpPr>
        <p:spPr>
          <a:xfrm>
            <a:off x="7122811" y="2313172"/>
            <a:ext cx="377026" cy="369332"/>
          </a:xfrm>
          <a:prstGeom prst="rect">
            <a:avLst/>
          </a:prstGeom>
          <a:noFill/>
        </p:spPr>
        <p:txBody>
          <a:bodyPr wrap="none" rtlCol="0">
            <a:spAutoFit/>
          </a:bodyPr>
          <a:lstStyle/>
          <a:p>
            <a:r>
              <a:rPr lang="en-US" b="0" i="1" dirty="0">
                <a:solidFill>
                  <a:schemeClr val="tx2"/>
                </a:solidFill>
              </a:rPr>
              <a:t>to</a:t>
            </a:r>
          </a:p>
        </p:txBody>
      </p:sp>
    </p:spTree>
    <p:extLst>
      <p:ext uri="{BB962C8B-B14F-4D97-AF65-F5344CB8AC3E}">
        <p14:creationId xmlns:p14="http://schemas.microsoft.com/office/powerpoint/2010/main" val="223762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animBg="1"/>
      <p:bldP spid="13" grpId="0"/>
      <p:bldP spid="14" grpId="0"/>
      <p:bldP spid="15" grpId="0"/>
      <p:bldP spid="16" grpId="0"/>
      <p:bldP spid="17" grpId="0"/>
      <p:bldP spid="18" grpId="0"/>
      <p:bldP spid="19" grpId="0"/>
      <p:bldP spid="20" grpId="0"/>
      <p:bldP spid="21"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6400800" y="6289574"/>
            <a:ext cx="2743200" cy="527252"/>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a:t>Example</a:t>
            </a:r>
          </a:p>
        </p:txBody>
      </p:sp>
      <p:sp>
        <p:nvSpPr>
          <p:cNvPr id="4" name="Folded Corner 3"/>
          <p:cNvSpPr/>
          <p:nvPr/>
        </p:nvSpPr>
        <p:spPr bwMode="auto">
          <a:xfrm>
            <a:off x="640830" y="1143001"/>
            <a:ext cx="7360170" cy="707886"/>
          </a:xfrm>
          <a:prstGeom prst="foldedCorner">
            <a:avLst>
              <a:gd name="adj" fmla="val 18819"/>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5" name="TextBox 4"/>
          <p:cNvSpPr txBox="1"/>
          <p:nvPr/>
        </p:nvSpPr>
        <p:spPr>
          <a:xfrm>
            <a:off x="685800" y="1143000"/>
            <a:ext cx="7543800" cy="707886"/>
          </a:xfrm>
          <a:prstGeom prst="rect">
            <a:avLst/>
          </a:prstGeom>
          <a:noFill/>
        </p:spPr>
        <p:txBody>
          <a:bodyPr wrap="square" rtlCol="0">
            <a:spAutoFit/>
          </a:bodyPr>
          <a:lstStyle/>
          <a:p>
            <a:r>
              <a:rPr lang="en-US" sz="2000" b="0" dirty="0">
                <a:latin typeface="+mn-lt"/>
              </a:rPr>
              <a:t>Water freezing is an example of a (A) liquid turning into a solid (B) solid turning into a liquid (C) gas turning into a solid</a:t>
            </a:r>
          </a:p>
        </p:txBody>
      </p:sp>
      <p:sp>
        <p:nvSpPr>
          <p:cNvPr id="7" name="TextBox 6"/>
          <p:cNvSpPr txBox="1"/>
          <p:nvPr/>
        </p:nvSpPr>
        <p:spPr>
          <a:xfrm>
            <a:off x="569176" y="2035091"/>
            <a:ext cx="7416005" cy="400110"/>
          </a:xfrm>
          <a:prstGeom prst="rect">
            <a:avLst/>
          </a:prstGeom>
          <a:noFill/>
        </p:spPr>
        <p:txBody>
          <a:bodyPr wrap="none" rtlCol="0">
            <a:spAutoFit/>
          </a:bodyPr>
          <a:lstStyle/>
          <a:p>
            <a:r>
              <a:rPr lang="en-US" sz="2000" b="0" dirty="0">
                <a:solidFill>
                  <a:srgbClr val="FF0000"/>
                </a:solidFill>
                <a:latin typeface="+mn-lt"/>
              </a:rPr>
              <a:t>NEW: </a:t>
            </a:r>
            <a:r>
              <a:rPr lang="en-US" sz="2000" b="0" dirty="0">
                <a:latin typeface="+mn-lt"/>
              </a:rPr>
              <a:t>object(</a:t>
            </a:r>
            <a:r>
              <a:rPr lang="en-US" sz="2000" b="0" dirty="0" err="1">
                <a:latin typeface="+mn-lt"/>
              </a:rPr>
              <a:t>freeze,water</a:t>
            </a:r>
            <a:r>
              <a:rPr lang="en-US" sz="2000" b="0" dirty="0">
                <a:latin typeface="+mn-lt"/>
              </a:rPr>
              <a:t>) -&gt; </a:t>
            </a:r>
            <a:r>
              <a:rPr lang="en-US" sz="2000" b="0" dirty="0">
                <a:solidFill>
                  <a:srgbClr val="FF0000"/>
                </a:solidFill>
                <a:latin typeface="+mn-lt"/>
              </a:rPr>
              <a:t>d-change</a:t>
            </a:r>
            <a:r>
              <a:rPr lang="en-US" sz="2000" b="0" dirty="0">
                <a:latin typeface="+mn-lt"/>
              </a:rPr>
              <a:t>(water  ,-,   liquid,  solid)?</a:t>
            </a:r>
          </a:p>
        </p:txBody>
      </p:sp>
      <p:sp>
        <p:nvSpPr>
          <p:cNvPr id="3" name="TextBox 2"/>
          <p:cNvSpPr txBox="1"/>
          <p:nvPr/>
        </p:nvSpPr>
        <p:spPr>
          <a:xfrm>
            <a:off x="304800" y="717517"/>
            <a:ext cx="1524776" cy="400110"/>
          </a:xfrm>
          <a:prstGeom prst="rect">
            <a:avLst/>
          </a:prstGeom>
          <a:noFill/>
        </p:spPr>
        <p:txBody>
          <a:bodyPr wrap="none" rtlCol="0">
            <a:spAutoFit/>
          </a:bodyPr>
          <a:lstStyle/>
          <a:p>
            <a:r>
              <a:rPr lang="en-US" sz="2000" dirty="0">
                <a:solidFill>
                  <a:srgbClr val="FF0000"/>
                </a:solidFill>
              </a:rPr>
              <a:t>QUESTION</a:t>
            </a:r>
          </a:p>
        </p:txBody>
      </p:sp>
      <p:sp>
        <p:nvSpPr>
          <p:cNvPr id="8" name="TextBox 7"/>
          <p:cNvSpPr txBox="1"/>
          <p:nvPr/>
        </p:nvSpPr>
        <p:spPr>
          <a:xfrm>
            <a:off x="2153047" y="2642463"/>
            <a:ext cx="6268063" cy="461665"/>
          </a:xfrm>
          <a:prstGeom prst="rect">
            <a:avLst/>
          </a:prstGeom>
          <a:noFill/>
        </p:spPr>
        <p:txBody>
          <a:bodyPr wrap="none" rtlCol="0">
            <a:spAutoFit/>
          </a:bodyPr>
          <a:lstStyle/>
          <a:p>
            <a:r>
              <a:rPr lang="en-US" sz="2400" b="0" dirty="0">
                <a:solidFill>
                  <a:schemeClr val="tx2"/>
                </a:solidFill>
                <a:latin typeface="Comic Sans MS" panose="030F0702030302020204" pitchFamily="66" charset="0"/>
              </a:rPr>
              <a:t>explicit representation of discrete change</a:t>
            </a:r>
          </a:p>
        </p:txBody>
      </p:sp>
      <p:cxnSp>
        <p:nvCxnSpPr>
          <p:cNvPr id="10" name="Straight Arrow Connector 9"/>
          <p:cNvCxnSpPr/>
          <p:nvPr/>
        </p:nvCxnSpPr>
        <p:spPr bwMode="auto">
          <a:xfrm flipV="1">
            <a:off x="4820047" y="2467859"/>
            <a:ext cx="76200" cy="304800"/>
          </a:xfrm>
          <a:prstGeom prst="straightConnector1">
            <a:avLst/>
          </a:prstGeom>
          <a:noFill/>
          <a:ln w="38100" cap="flat" cmpd="sng" algn="ctr">
            <a:solidFill>
              <a:schemeClr val="tx2"/>
            </a:solidFill>
            <a:prstDash val="solid"/>
            <a:round/>
            <a:headEnd type="none" w="med" len="med"/>
            <a:tailEnd type="triangle"/>
          </a:ln>
          <a:effectLst/>
        </p:spPr>
      </p:cxnSp>
      <p:sp>
        <p:nvSpPr>
          <p:cNvPr id="11" name="TextBox 10"/>
          <p:cNvSpPr txBox="1"/>
          <p:nvPr/>
        </p:nvSpPr>
        <p:spPr>
          <a:xfrm>
            <a:off x="372355" y="3255954"/>
            <a:ext cx="841897" cy="400110"/>
          </a:xfrm>
          <a:prstGeom prst="rect">
            <a:avLst/>
          </a:prstGeom>
          <a:noFill/>
        </p:spPr>
        <p:txBody>
          <a:bodyPr wrap="none" rtlCol="0">
            <a:spAutoFit/>
          </a:bodyPr>
          <a:lstStyle/>
          <a:p>
            <a:r>
              <a:rPr lang="en-US" sz="2000" dirty="0">
                <a:solidFill>
                  <a:srgbClr val="FF0000"/>
                </a:solidFill>
              </a:rPr>
              <a:t>TEXT</a:t>
            </a:r>
          </a:p>
        </p:txBody>
      </p:sp>
      <p:sp>
        <p:nvSpPr>
          <p:cNvPr id="12" name="Folded Corner 11"/>
          <p:cNvSpPr/>
          <p:nvPr/>
        </p:nvSpPr>
        <p:spPr bwMode="auto">
          <a:xfrm>
            <a:off x="770818" y="3688722"/>
            <a:ext cx="7360170" cy="707886"/>
          </a:xfrm>
          <a:prstGeom prst="foldedCorner">
            <a:avLst>
              <a:gd name="adj" fmla="val 18819"/>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3" name="TextBox 12"/>
          <p:cNvSpPr txBox="1"/>
          <p:nvPr/>
        </p:nvSpPr>
        <p:spPr>
          <a:xfrm>
            <a:off x="815788" y="3688721"/>
            <a:ext cx="7543800" cy="707886"/>
          </a:xfrm>
          <a:prstGeom prst="rect">
            <a:avLst/>
          </a:prstGeom>
          <a:noFill/>
        </p:spPr>
        <p:txBody>
          <a:bodyPr wrap="square" rtlCol="0">
            <a:spAutoFit/>
          </a:bodyPr>
          <a:lstStyle/>
          <a:p>
            <a:r>
              <a:rPr lang="en-US" sz="2000" b="0" dirty="0">
                <a:latin typeface="+mn-lt"/>
              </a:rPr>
              <a:t>Freezing involves changing water from its liquid state to its solid state by the removal of heat.</a:t>
            </a:r>
          </a:p>
        </p:txBody>
      </p:sp>
      <p:sp>
        <p:nvSpPr>
          <p:cNvPr id="14" name="TextBox 13"/>
          <p:cNvSpPr txBox="1"/>
          <p:nvPr/>
        </p:nvSpPr>
        <p:spPr>
          <a:xfrm>
            <a:off x="1257348" y="4573440"/>
            <a:ext cx="6576096" cy="400110"/>
          </a:xfrm>
          <a:prstGeom prst="rect">
            <a:avLst/>
          </a:prstGeom>
          <a:noFill/>
        </p:spPr>
        <p:txBody>
          <a:bodyPr wrap="none" rtlCol="0">
            <a:spAutoFit/>
          </a:bodyPr>
          <a:lstStyle/>
          <a:p>
            <a:r>
              <a:rPr lang="en-US" sz="2000" b="0" dirty="0">
                <a:latin typeface="+mn-lt"/>
              </a:rPr>
              <a:t>freeze -&gt; </a:t>
            </a:r>
            <a:r>
              <a:rPr lang="en-US" sz="2000" b="0" dirty="0">
                <a:solidFill>
                  <a:srgbClr val="FF0000"/>
                </a:solidFill>
                <a:latin typeface="+mn-lt"/>
              </a:rPr>
              <a:t>d-change</a:t>
            </a:r>
            <a:r>
              <a:rPr lang="en-US" sz="2000" b="0" dirty="0">
                <a:latin typeface="+mn-lt"/>
              </a:rPr>
              <a:t>(water,    -,     liquid state, solid state).</a:t>
            </a:r>
          </a:p>
        </p:txBody>
      </p:sp>
      <p:sp>
        <p:nvSpPr>
          <p:cNvPr id="15" name="TextBox 14"/>
          <p:cNvSpPr txBox="1"/>
          <p:nvPr/>
        </p:nvSpPr>
        <p:spPr>
          <a:xfrm>
            <a:off x="3376134" y="4887952"/>
            <a:ext cx="800219" cy="369332"/>
          </a:xfrm>
          <a:prstGeom prst="rect">
            <a:avLst/>
          </a:prstGeom>
          <a:noFill/>
        </p:spPr>
        <p:txBody>
          <a:bodyPr wrap="none" rtlCol="0">
            <a:spAutoFit/>
          </a:bodyPr>
          <a:lstStyle/>
          <a:p>
            <a:r>
              <a:rPr lang="en-US" b="0" i="1" dirty="0">
                <a:solidFill>
                  <a:schemeClr val="tx2"/>
                </a:solidFill>
              </a:rPr>
              <a:t>object</a:t>
            </a:r>
          </a:p>
        </p:txBody>
      </p:sp>
      <p:sp>
        <p:nvSpPr>
          <p:cNvPr id="16" name="TextBox 15"/>
          <p:cNvSpPr txBox="1"/>
          <p:nvPr/>
        </p:nvSpPr>
        <p:spPr>
          <a:xfrm>
            <a:off x="4176353" y="4874595"/>
            <a:ext cx="1031051" cy="369332"/>
          </a:xfrm>
          <a:prstGeom prst="rect">
            <a:avLst/>
          </a:prstGeom>
          <a:noFill/>
        </p:spPr>
        <p:txBody>
          <a:bodyPr wrap="none" rtlCol="0">
            <a:spAutoFit/>
          </a:bodyPr>
          <a:lstStyle/>
          <a:p>
            <a:r>
              <a:rPr lang="en-US" b="0" i="1" dirty="0">
                <a:solidFill>
                  <a:schemeClr val="tx2"/>
                </a:solidFill>
              </a:rPr>
              <a:t>property</a:t>
            </a:r>
          </a:p>
        </p:txBody>
      </p:sp>
      <p:sp>
        <p:nvSpPr>
          <p:cNvPr id="17" name="TextBox 16"/>
          <p:cNvSpPr txBox="1"/>
          <p:nvPr/>
        </p:nvSpPr>
        <p:spPr>
          <a:xfrm>
            <a:off x="5456582" y="4887952"/>
            <a:ext cx="646331" cy="369332"/>
          </a:xfrm>
          <a:prstGeom prst="rect">
            <a:avLst/>
          </a:prstGeom>
          <a:noFill/>
        </p:spPr>
        <p:txBody>
          <a:bodyPr wrap="none" rtlCol="0">
            <a:spAutoFit/>
          </a:bodyPr>
          <a:lstStyle/>
          <a:p>
            <a:r>
              <a:rPr lang="en-US" b="0" i="1" dirty="0">
                <a:solidFill>
                  <a:schemeClr val="tx2"/>
                </a:solidFill>
              </a:rPr>
              <a:t>from</a:t>
            </a:r>
          </a:p>
        </p:txBody>
      </p:sp>
      <p:sp>
        <p:nvSpPr>
          <p:cNvPr id="18" name="TextBox 17"/>
          <p:cNvSpPr txBox="1"/>
          <p:nvPr/>
        </p:nvSpPr>
        <p:spPr>
          <a:xfrm>
            <a:off x="6779665" y="4871807"/>
            <a:ext cx="377026" cy="369332"/>
          </a:xfrm>
          <a:prstGeom prst="rect">
            <a:avLst/>
          </a:prstGeom>
          <a:noFill/>
        </p:spPr>
        <p:txBody>
          <a:bodyPr wrap="none" rtlCol="0">
            <a:spAutoFit/>
          </a:bodyPr>
          <a:lstStyle/>
          <a:p>
            <a:r>
              <a:rPr lang="en-US" b="0" i="1" dirty="0">
                <a:solidFill>
                  <a:schemeClr val="tx2"/>
                </a:solidFill>
              </a:rPr>
              <a:t>to</a:t>
            </a:r>
          </a:p>
        </p:txBody>
      </p:sp>
      <p:sp>
        <p:nvSpPr>
          <p:cNvPr id="19" name="TextBox 18"/>
          <p:cNvSpPr txBox="1"/>
          <p:nvPr/>
        </p:nvSpPr>
        <p:spPr>
          <a:xfrm>
            <a:off x="5013768" y="2314423"/>
            <a:ext cx="800219" cy="369332"/>
          </a:xfrm>
          <a:prstGeom prst="rect">
            <a:avLst/>
          </a:prstGeom>
          <a:noFill/>
        </p:spPr>
        <p:txBody>
          <a:bodyPr wrap="none" rtlCol="0">
            <a:spAutoFit/>
          </a:bodyPr>
          <a:lstStyle/>
          <a:p>
            <a:r>
              <a:rPr lang="en-US" b="0" i="1" dirty="0">
                <a:solidFill>
                  <a:schemeClr val="tx2"/>
                </a:solidFill>
              </a:rPr>
              <a:t>object</a:t>
            </a:r>
          </a:p>
        </p:txBody>
      </p:sp>
      <p:sp>
        <p:nvSpPr>
          <p:cNvPr id="20" name="TextBox 19"/>
          <p:cNvSpPr txBox="1"/>
          <p:nvPr/>
        </p:nvSpPr>
        <p:spPr>
          <a:xfrm>
            <a:off x="5768078" y="2300541"/>
            <a:ext cx="646331" cy="369332"/>
          </a:xfrm>
          <a:prstGeom prst="rect">
            <a:avLst/>
          </a:prstGeom>
          <a:noFill/>
        </p:spPr>
        <p:txBody>
          <a:bodyPr wrap="none" rtlCol="0">
            <a:spAutoFit/>
          </a:bodyPr>
          <a:lstStyle/>
          <a:p>
            <a:r>
              <a:rPr lang="en-US" b="0" i="1" dirty="0">
                <a:solidFill>
                  <a:schemeClr val="tx2"/>
                </a:solidFill>
              </a:rPr>
              <a:t>prop</a:t>
            </a:r>
          </a:p>
        </p:txBody>
      </p:sp>
      <p:sp>
        <p:nvSpPr>
          <p:cNvPr id="21" name="TextBox 20"/>
          <p:cNvSpPr txBox="1"/>
          <p:nvPr/>
        </p:nvSpPr>
        <p:spPr>
          <a:xfrm>
            <a:off x="6464129" y="2314423"/>
            <a:ext cx="646331" cy="369332"/>
          </a:xfrm>
          <a:prstGeom prst="rect">
            <a:avLst/>
          </a:prstGeom>
          <a:noFill/>
        </p:spPr>
        <p:txBody>
          <a:bodyPr wrap="none" rtlCol="0">
            <a:spAutoFit/>
          </a:bodyPr>
          <a:lstStyle/>
          <a:p>
            <a:r>
              <a:rPr lang="en-US" b="0" i="1" dirty="0">
                <a:solidFill>
                  <a:schemeClr val="tx2"/>
                </a:solidFill>
              </a:rPr>
              <a:t>from</a:t>
            </a:r>
          </a:p>
        </p:txBody>
      </p:sp>
      <p:sp>
        <p:nvSpPr>
          <p:cNvPr id="22" name="TextBox 21"/>
          <p:cNvSpPr txBox="1"/>
          <p:nvPr/>
        </p:nvSpPr>
        <p:spPr>
          <a:xfrm>
            <a:off x="7122811" y="2313172"/>
            <a:ext cx="377026" cy="369332"/>
          </a:xfrm>
          <a:prstGeom prst="rect">
            <a:avLst/>
          </a:prstGeom>
          <a:noFill/>
        </p:spPr>
        <p:txBody>
          <a:bodyPr wrap="none" rtlCol="0">
            <a:spAutoFit/>
          </a:bodyPr>
          <a:lstStyle/>
          <a:p>
            <a:r>
              <a:rPr lang="en-US" b="0" i="1" dirty="0">
                <a:solidFill>
                  <a:schemeClr val="tx2"/>
                </a:solidFill>
              </a:rPr>
              <a:t>to</a:t>
            </a:r>
          </a:p>
        </p:txBody>
      </p:sp>
      <p:sp>
        <p:nvSpPr>
          <p:cNvPr id="6" name="Rounded Rectangle 5"/>
          <p:cNvSpPr/>
          <p:nvPr/>
        </p:nvSpPr>
        <p:spPr bwMode="auto">
          <a:xfrm>
            <a:off x="3810000" y="1982954"/>
            <a:ext cx="4191000" cy="699550"/>
          </a:xfrm>
          <a:prstGeom prst="roundRect">
            <a:avLst/>
          </a:prstGeom>
          <a:noFill/>
          <a:ln w="38100" cap="flat" cmpd="sng" algn="ctr">
            <a:solidFill>
              <a:srgbClr val="FF0000"/>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Rounded Rectangle 22"/>
          <p:cNvSpPr/>
          <p:nvPr/>
        </p:nvSpPr>
        <p:spPr bwMode="auto">
          <a:xfrm>
            <a:off x="2362200" y="4573440"/>
            <a:ext cx="5471244" cy="699550"/>
          </a:xfrm>
          <a:prstGeom prst="roundRect">
            <a:avLst/>
          </a:prstGeom>
          <a:noFill/>
          <a:ln w="38100" cap="flat" cmpd="sng" algn="ctr">
            <a:solidFill>
              <a:srgbClr val="FF0000"/>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6" name="Rounded Rectangle 25"/>
          <p:cNvSpPr/>
          <p:nvPr/>
        </p:nvSpPr>
        <p:spPr bwMode="auto">
          <a:xfrm>
            <a:off x="1360177" y="1988801"/>
            <a:ext cx="2332302" cy="479058"/>
          </a:xfrm>
          <a:prstGeom prst="roundRect">
            <a:avLst/>
          </a:prstGeom>
          <a:noFill/>
          <a:ln w="38100" cap="flat" cmpd="sng" algn="ctr">
            <a:solidFill>
              <a:srgbClr val="FF0000"/>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7" name="Rounded Rectangle 26"/>
          <p:cNvSpPr/>
          <p:nvPr/>
        </p:nvSpPr>
        <p:spPr bwMode="auto">
          <a:xfrm>
            <a:off x="1257348" y="4533966"/>
            <a:ext cx="855674" cy="479058"/>
          </a:xfrm>
          <a:prstGeom prst="roundRect">
            <a:avLst/>
          </a:prstGeom>
          <a:noFill/>
          <a:ln w="38100" cap="flat" cmpd="sng" algn="ctr">
            <a:solidFill>
              <a:srgbClr val="FF0000"/>
            </a:solidFill>
            <a:prstDash val="dash"/>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8" name="Down Arrow 27"/>
          <p:cNvSpPr/>
          <p:nvPr/>
        </p:nvSpPr>
        <p:spPr bwMode="auto">
          <a:xfrm rot="1084691">
            <a:off x="1828037" y="2440979"/>
            <a:ext cx="381000" cy="2105581"/>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9" name="Down Arrow 28"/>
          <p:cNvSpPr/>
          <p:nvPr/>
        </p:nvSpPr>
        <p:spPr bwMode="auto">
          <a:xfrm rot="11884691">
            <a:off x="5044928" y="2547177"/>
            <a:ext cx="381000" cy="2105581"/>
          </a:xfrm>
          <a:prstGeom prst="downArrow">
            <a:avLst/>
          </a:prstGeom>
          <a:solidFill>
            <a:srgbClr val="FFFF00"/>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1" name="Straight Connector 30"/>
          <p:cNvCxnSpPr/>
          <p:nvPr/>
        </p:nvCxnSpPr>
        <p:spPr bwMode="auto">
          <a:xfrm flipH="1">
            <a:off x="8421110" y="2016958"/>
            <a:ext cx="341890" cy="557080"/>
          </a:xfrm>
          <a:prstGeom prst="line">
            <a:avLst/>
          </a:prstGeom>
          <a:noFill/>
          <a:ln w="76200" cap="flat" cmpd="sng" algn="ctr">
            <a:solidFill>
              <a:schemeClr val="accent3">
                <a:lumMod val="50000"/>
              </a:schemeClr>
            </a:solidFill>
            <a:prstDash val="solid"/>
            <a:round/>
            <a:headEnd type="none" w="med" len="med"/>
            <a:tailEnd type="none" w="med" len="med"/>
          </a:ln>
          <a:effectLst/>
        </p:spPr>
      </p:cxnSp>
      <p:cxnSp>
        <p:nvCxnSpPr>
          <p:cNvPr id="32" name="Straight Connector 31"/>
          <p:cNvCxnSpPr/>
          <p:nvPr/>
        </p:nvCxnSpPr>
        <p:spPr bwMode="auto">
          <a:xfrm>
            <a:off x="8293870" y="2402761"/>
            <a:ext cx="152400" cy="152400"/>
          </a:xfrm>
          <a:prstGeom prst="line">
            <a:avLst/>
          </a:prstGeom>
          <a:noFill/>
          <a:ln w="76200" cap="flat" cmpd="sng" algn="ctr">
            <a:solidFill>
              <a:schemeClr val="accent3">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29491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REASONING</a:t>
            </a:r>
          </a:p>
        </p:txBody>
      </p:sp>
      <p:sp>
        <p:nvSpPr>
          <p:cNvPr id="3" name="Content Placeholder 2"/>
          <p:cNvSpPr>
            <a:spLocks noGrp="1"/>
          </p:cNvSpPr>
          <p:nvPr>
            <p:ph idx="1"/>
          </p:nvPr>
        </p:nvSpPr>
        <p:spPr>
          <a:xfrm>
            <a:off x="628650" y="2226469"/>
            <a:ext cx="4834102" cy="3470795"/>
          </a:xfrm>
        </p:spPr>
        <p:txBody>
          <a:bodyPr>
            <a:normAutofit fontScale="85000" lnSpcReduction="20000"/>
          </a:bodyPr>
          <a:lstStyle/>
          <a:p>
            <a:pPr marL="0" indent="0">
              <a:lnSpc>
                <a:spcPct val="110000"/>
              </a:lnSpc>
              <a:buNone/>
            </a:pPr>
            <a:r>
              <a:rPr lang="en-US" dirty="0"/>
              <a:t>What do earthquakes tell scientists about the history of the planet?</a:t>
            </a:r>
          </a:p>
          <a:p>
            <a:pPr marL="0" indent="0">
              <a:lnSpc>
                <a:spcPct val="110000"/>
              </a:lnSpc>
              <a:buNone/>
            </a:pPr>
            <a:endParaRPr lang="en-US" dirty="0"/>
          </a:p>
          <a:p>
            <a:pPr marL="0" indent="0">
              <a:lnSpc>
                <a:spcPct val="110000"/>
              </a:lnSpc>
              <a:buNone/>
            </a:pPr>
            <a:r>
              <a:rPr lang="en-US" dirty="0"/>
              <a:t>(A) Earth's climate is constantly changing.</a:t>
            </a:r>
          </a:p>
          <a:p>
            <a:pPr marL="0" indent="0">
              <a:lnSpc>
                <a:spcPct val="110000"/>
              </a:lnSpc>
              <a:buNone/>
            </a:pPr>
            <a:r>
              <a:rPr lang="en-US" dirty="0"/>
              <a:t>(B) The continents of Earth are continually moving.</a:t>
            </a:r>
          </a:p>
          <a:p>
            <a:pPr marL="0" indent="0">
              <a:lnSpc>
                <a:spcPct val="110000"/>
              </a:lnSpc>
              <a:buNone/>
            </a:pPr>
            <a:r>
              <a:rPr lang="mr-IN" dirty="0"/>
              <a:t>(C)</a:t>
            </a:r>
            <a:r>
              <a:rPr lang="de-DE" dirty="0"/>
              <a:t> </a:t>
            </a:r>
            <a:r>
              <a:rPr lang="en-US" dirty="0"/>
              <a:t>Dinosaurs became extinct about 65 million years ago.</a:t>
            </a:r>
          </a:p>
          <a:p>
            <a:pPr marL="0" indent="0">
              <a:lnSpc>
                <a:spcPct val="110000"/>
              </a:lnSpc>
              <a:buNone/>
            </a:pPr>
            <a:r>
              <a:rPr lang="en-US" dirty="0"/>
              <a:t>(D) The oceans are much deeper today than millions of years ago.</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881" y="2409046"/>
            <a:ext cx="2895549" cy="2153101"/>
          </a:xfrm>
          <a:prstGeom prst="rect">
            <a:avLst/>
          </a:prstGeom>
        </p:spPr>
      </p:pic>
      <p:sp>
        <p:nvSpPr>
          <p:cNvPr id="7" name="Oval 6"/>
          <p:cNvSpPr/>
          <p:nvPr/>
        </p:nvSpPr>
        <p:spPr>
          <a:xfrm>
            <a:off x="392167" y="4120712"/>
            <a:ext cx="4739509" cy="80404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1887" y="4082571"/>
            <a:ext cx="571930" cy="568116"/>
          </a:xfrm>
          <a:prstGeom prst="rect">
            <a:avLst/>
          </a:prstGeom>
        </p:spPr>
      </p:pic>
      <p:sp>
        <p:nvSpPr>
          <p:cNvPr id="10" name="Oval 9"/>
          <p:cNvSpPr/>
          <p:nvPr/>
        </p:nvSpPr>
        <p:spPr>
          <a:xfrm>
            <a:off x="392167" y="3476728"/>
            <a:ext cx="4739509" cy="80404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76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26D5A1FE-8CB3-46A4-88AE-3CFAECC1B9F4}"/>
              </a:ext>
            </a:extLst>
          </p:cNvPr>
          <p:cNvSpPr/>
          <p:nvPr/>
        </p:nvSpPr>
        <p:spPr bwMode="auto">
          <a:xfrm>
            <a:off x="609600" y="990600"/>
            <a:ext cx="8001000" cy="1630554"/>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 name="Title 1">
            <a:extLst>
              <a:ext uri="{FF2B5EF4-FFF2-40B4-BE49-F238E27FC236}">
                <a16:creationId xmlns:a16="http://schemas.microsoft.com/office/drawing/2014/main" id="{98C305F5-FFFD-4000-B744-AAF702668928}"/>
              </a:ext>
            </a:extLst>
          </p:cNvPr>
          <p:cNvSpPr>
            <a:spLocks noGrp="1"/>
          </p:cNvSpPr>
          <p:nvPr>
            <p:ph type="title"/>
          </p:nvPr>
        </p:nvSpPr>
        <p:spPr/>
        <p:txBody>
          <a:bodyPr/>
          <a:lstStyle/>
          <a:p>
            <a:r>
              <a:rPr lang="en-US" dirty="0"/>
              <a:t>Example Question: Reasoning by Chaining</a:t>
            </a:r>
          </a:p>
        </p:txBody>
      </p:sp>
      <p:sp>
        <p:nvSpPr>
          <p:cNvPr id="3" name="Rectangle 2">
            <a:extLst>
              <a:ext uri="{FF2B5EF4-FFF2-40B4-BE49-F238E27FC236}">
                <a16:creationId xmlns:a16="http://schemas.microsoft.com/office/drawing/2014/main" id="{C5A6542B-648B-473E-AA14-CF8FEAE4DF13}"/>
              </a:ext>
            </a:extLst>
          </p:cNvPr>
          <p:cNvSpPr/>
          <p:nvPr/>
        </p:nvSpPr>
        <p:spPr>
          <a:xfrm>
            <a:off x="688848" y="1066236"/>
            <a:ext cx="8226552" cy="1754326"/>
          </a:xfrm>
          <a:prstGeom prst="rect">
            <a:avLst/>
          </a:prstGeom>
        </p:spPr>
        <p:txBody>
          <a:bodyPr wrap="square">
            <a:spAutoFit/>
          </a:bodyPr>
          <a:lstStyle/>
          <a:p>
            <a:r>
              <a:rPr lang="en-US" b="0" dirty="0"/>
              <a:t>The cell structure that makes a plant cell more rigid than an animal cell is the (A) cell membrane. </a:t>
            </a:r>
          </a:p>
          <a:p>
            <a:r>
              <a:rPr lang="en-US" b="0" dirty="0"/>
              <a:t>(B) cytoplasm. </a:t>
            </a:r>
          </a:p>
          <a:p>
            <a:r>
              <a:rPr lang="en-US" b="0" dirty="0"/>
              <a:t>(C) cell wall. </a:t>
            </a:r>
          </a:p>
          <a:p>
            <a:r>
              <a:rPr lang="en-US" b="0" dirty="0"/>
              <a:t>(D) ribosome.</a:t>
            </a:r>
          </a:p>
          <a:p>
            <a:r>
              <a:rPr lang="en-US" b="0" dirty="0"/>
              <a:t> </a:t>
            </a:r>
          </a:p>
        </p:txBody>
      </p:sp>
      <p:pic>
        <p:nvPicPr>
          <p:cNvPr id="15" name="Picture 2" descr="Image result for plant cell">
            <a:extLst>
              <a:ext uri="{FF2B5EF4-FFF2-40B4-BE49-F238E27FC236}">
                <a16:creationId xmlns:a16="http://schemas.microsoft.com/office/drawing/2014/main" id="{423F125B-3CE0-4D9B-B5B5-CA1F62710ED9}"/>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524" y="1540239"/>
            <a:ext cx="1014984" cy="101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11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REASONING</a:t>
            </a:r>
          </a:p>
        </p:txBody>
      </p:sp>
      <p:grpSp>
        <p:nvGrpSpPr>
          <p:cNvPr id="11" name="Group 10"/>
          <p:cNvGrpSpPr/>
          <p:nvPr/>
        </p:nvGrpSpPr>
        <p:grpSpPr>
          <a:xfrm>
            <a:off x="1197358" y="2040978"/>
            <a:ext cx="6749284" cy="3688820"/>
            <a:chOff x="1596477" y="1578303"/>
            <a:chExt cx="8999045" cy="491842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477" y="1578303"/>
              <a:ext cx="8999045" cy="491842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915" y="1809476"/>
              <a:ext cx="516756" cy="513310"/>
            </a:xfrm>
            <a:prstGeom prst="rect">
              <a:avLst/>
            </a:prstGeom>
          </p:spPr>
        </p:pic>
      </p:gr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202" y="1291124"/>
            <a:ext cx="2342112" cy="1171056"/>
          </a:xfrm>
          <a:prstGeom prst="rect">
            <a:avLst/>
          </a:prstGeom>
        </p:spPr>
      </p:pic>
    </p:spTree>
    <p:extLst>
      <p:ext uri="{BB962C8B-B14F-4D97-AF65-F5344CB8AC3E}">
        <p14:creationId xmlns:p14="http://schemas.microsoft.com/office/powerpoint/2010/main" val="2191029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SENSE</a:t>
            </a:r>
          </a:p>
        </p:txBody>
      </p:sp>
      <p:sp>
        <p:nvSpPr>
          <p:cNvPr id="3" name="Content Placeholder 2"/>
          <p:cNvSpPr>
            <a:spLocks noGrp="1"/>
          </p:cNvSpPr>
          <p:nvPr>
            <p:ph idx="1"/>
          </p:nvPr>
        </p:nvSpPr>
        <p:spPr>
          <a:xfrm>
            <a:off x="628650" y="2226470"/>
            <a:ext cx="4763157" cy="3159239"/>
          </a:xfrm>
        </p:spPr>
        <p:txBody>
          <a:bodyPr>
            <a:normAutofit fontScale="92500"/>
          </a:bodyPr>
          <a:lstStyle/>
          <a:p>
            <a:pPr marL="0" indent="0">
              <a:buNone/>
            </a:pPr>
            <a:r>
              <a:rPr lang="en-US" dirty="0"/>
              <a:t>City administrators can encourage energy conservation by</a:t>
            </a:r>
          </a:p>
          <a:p>
            <a:pPr marL="0" indent="0">
              <a:buNone/>
            </a:pPr>
            <a:endParaRPr lang="en-US" dirty="0"/>
          </a:p>
          <a:p>
            <a:pPr marL="0" indent="0">
              <a:buNone/>
            </a:pPr>
            <a:r>
              <a:rPr lang="en-US" dirty="0"/>
              <a:t>(A) lowering parking fees</a:t>
            </a:r>
          </a:p>
          <a:p>
            <a:pPr marL="0" indent="0">
              <a:buNone/>
            </a:pPr>
            <a:r>
              <a:rPr lang="en-US" dirty="0"/>
              <a:t>(B) building larger parking lots</a:t>
            </a:r>
          </a:p>
          <a:p>
            <a:pPr marL="0" indent="0">
              <a:buNone/>
            </a:pPr>
            <a:r>
              <a:rPr lang="en-US" dirty="0"/>
              <a:t>(C) decreasing the cost of gasoline</a:t>
            </a:r>
          </a:p>
          <a:p>
            <a:pPr marL="0" indent="0">
              <a:buNone/>
            </a:pPr>
            <a:r>
              <a:rPr lang="en-US" dirty="0"/>
              <a:t>(D) lowering the cost of bus and subway fares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421" y="2125266"/>
            <a:ext cx="2626929" cy="2362360"/>
          </a:xfrm>
          <a:prstGeom prst="rect">
            <a:avLst/>
          </a:prstGeom>
        </p:spPr>
      </p:pic>
    </p:spTree>
    <p:extLst>
      <p:ext uri="{BB962C8B-B14F-4D97-AF65-F5344CB8AC3E}">
        <p14:creationId xmlns:p14="http://schemas.microsoft.com/office/powerpoint/2010/main" val="3172266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SENSE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532" y="2017330"/>
            <a:ext cx="6682937" cy="3671944"/>
          </a:xfrm>
          <a:prstGeom prst="rect">
            <a:avLst/>
          </a:prstGeom>
        </p:spPr>
      </p:pic>
    </p:spTree>
    <p:extLst>
      <p:ext uri="{BB962C8B-B14F-4D97-AF65-F5344CB8AC3E}">
        <p14:creationId xmlns:p14="http://schemas.microsoft.com/office/powerpoint/2010/main" val="4082037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26D5A1FE-8CB3-46A4-88AE-3CFAECC1B9F4}"/>
              </a:ext>
            </a:extLst>
          </p:cNvPr>
          <p:cNvSpPr/>
          <p:nvPr/>
        </p:nvSpPr>
        <p:spPr bwMode="auto">
          <a:xfrm>
            <a:off x="609600" y="990600"/>
            <a:ext cx="7693152" cy="1630554"/>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 name="Title 1">
            <a:extLst>
              <a:ext uri="{FF2B5EF4-FFF2-40B4-BE49-F238E27FC236}">
                <a16:creationId xmlns:a16="http://schemas.microsoft.com/office/drawing/2014/main" id="{98C305F5-FFFD-4000-B744-AAF702668928}"/>
              </a:ext>
            </a:extLst>
          </p:cNvPr>
          <p:cNvSpPr>
            <a:spLocks noGrp="1"/>
          </p:cNvSpPr>
          <p:nvPr>
            <p:ph type="title"/>
          </p:nvPr>
        </p:nvSpPr>
        <p:spPr/>
        <p:txBody>
          <a:bodyPr/>
          <a:lstStyle/>
          <a:p>
            <a:r>
              <a:rPr lang="en-US" dirty="0"/>
              <a:t>Reasoning to an Answer: Qualitative Relations</a:t>
            </a:r>
          </a:p>
        </p:txBody>
      </p:sp>
      <p:sp>
        <p:nvSpPr>
          <p:cNvPr id="3" name="Rectangle 2">
            <a:extLst>
              <a:ext uri="{FF2B5EF4-FFF2-40B4-BE49-F238E27FC236}">
                <a16:creationId xmlns:a16="http://schemas.microsoft.com/office/drawing/2014/main" id="{C5A6542B-648B-473E-AA14-CF8FEAE4DF13}"/>
              </a:ext>
            </a:extLst>
          </p:cNvPr>
          <p:cNvSpPr/>
          <p:nvPr/>
        </p:nvSpPr>
        <p:spPr>
          <a:xfrm>
            <a:off x="688848" y="1066236"/>
            <a:ext cx="7693152" cy="1477328"/>
          </a:xfrm>
          <a:prstGeom prst="rect">
            <a:avLst/>
          </a:prstGeom>
        </p:spPr>
        <p:txBody>
          <a:bodyPr wrap="square">
            <a:spAutoFit/>
          </a:bodyPr>
          <a:lstStyle/>
          <a:p>
            <a:r>
              <a:rPr lang="en-US" b="0" dirty="0"/>
              <a:t>How are the particles in a block of iron affected when the block is melted?</a:t>
            </a:r>
          </a:p>
          <a:p>
            <a:r>
              <a:rPr lang="en-US" b="0" dirty="0"/>
              <a:t>(A) The particles gain mass.</a:t>
            </a:r>
          </a:p>
          <a:p>
            <a:r>
              <a:rPr lang="en-US" b="0" dirty="0"/>
              <a:t>(B) The particles contain less energy.</a:t>
            </a:r>
          </a:p>
          <a:p>
            <a:r>
              <a:rPr lang="en-US" b="0" dirty="0"/>
              <a:t>(C) The particles move more rapidly.</a:t>
            </a:r>
          </a:p>
          <a:p>
            <a:r>
              <a:rPr lang="en-US" b="0" dirty="0"/>
              <a:t>(D) The particles increase in volume.</a:t>
            </a:r>
          </a:p>
        </p:txBody>
      </p:sp>
      <p:pic>
        <p:nvPicPr>
          <p:cNvPr id="16" name="Picture 15">
            <a:extLst>
              <a:ext uri="{FF2B5EF4-FFF2-40B4-BE49-F238E27FC236}">
                <a16:creationId xmlns:a16="http://schemas.microsoft.com/office/drawing/2014/main" id="{12BEFF40-5A21-4044-9B47-3EE9BB2EDB0A}"/>
              </a:ext>
            </a:extLst>
          </p:cNvPr>
          <p:cNvPicPr>
            <a:picLocks noChangeAspect="1"/>
          </p:cNvPicPr>
          <p:nvPr/>
        </p:nvPicPr>
        <p:blipFill rotWithShape="1">
          <a:blip r:embed="rId2">
            <a:clrChange>
              <a:clrFrom>
                <a:srgbClr val="FFFFFF"/>
              </a:clrFrom>
              <a:clrTo>
                <a:srgbClr val="FFFFFF">
                  <a:alpha val="0"/>
                </a:srgbClr>
              </a:clrTo>
            </a:clrChange>
          </a:blip>
          <a:srcRect b="49961"/>
          <a:stretch/>
        </p:blipFill>
        <p:spPr>
          <a:xfrm>
            <a:off x="6400799" y="1435475"/>
            <a:ext cx="1467925" cy="1108089"/>
          </a:xfrm>
          <a:prstGeom prst="rect">
            <a:avLst/>
          </a:prstGeom>
        </p:spPr>
      </p:pic>
    </p:spTree>
    <p:extLst>
      <p:ext uri="{BB962C8B-B14F-4D97-AF65-F5344CB8AC3E}">
        <p14:creationId xmlns:p14="http://schemas.microsoft.com/office/powerpoint/2010/main" val="3008135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26D5A1FE-8CB3-46A4-88AE-3CFAECC1B9F4}"/>
              </a:ext>
            </a:extLst>
          </p:cNvPr>
          <p:cNvSpPr/>
          <p:nvPr/>
        </p:nvSpPr>
        <p:spPr bwMode="auto">
          <a:xfrm>
            <a:off x="609600" y="990600"/>
            <a:ext cx="7693152" cy="1630554"/>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 name="Title 1">
            <a:extLst>
              <a:ext uri="{FF2B5EF4-FFF2-40B4-BE49-F238E27FC236}">
                <a16:creationId xmlns:a16="http://schemas.microsoft.com/office/drawing/2014/main" id="{98C305F5-FFFD-4000-B744-AAF702668928}"/>
              </a:ext>
            </a:extLst>
          </p:cNvPr>
          <p:cNvSpPr>
            <a:spLocks noGrp="1"/>
          </p:cNvSpPr>
          <p:nvPr>
            <p:ph type="title"/>
          </p:nvPr>
        </p:nvSpPr>
        <p:spPr/>
        <p:txBody>
          <a:bodyPr/>
          <a:lstStyle/>
          <a:p>
            <a:r>
              <a:rPr lang="en-US" dirty="0"/>
              <a:t>Reasoning to an Answer: Qualitative Relations</a:t>
            </a:r>
          </a:p>
        </p:txBody>
      </p:sp>
      <p:sp>
        <p:nvSpPr>
          <p:cNvPr id="3" name="Rectangle 2">
            <a:extLst>
              <a:ext uri="{FF2B5EF4-FFF2-40B4-BE49-F238E27FC236}">
                <a16:creationId xmlns:a16="http://schemas.microsoft.com/office/drawing/2014/main" id="{C5A6542B-648B-473E-AA14-CF8FEAE4DF13}"/>
              </a:ext>
            </a:extLst>
          </p:cNvPr>
          <p:cNvSpPr/>
          <p:nvPr/>
        </p:nvSpPr>
        <p:spPr>
          <a:xfrm>
            <a:off x="688848" y="1066236"/>
            <a:ext cx="7693152" cy="1477328"/>
          </a:xfrm>
          <a:prstGeom prst="rect">
            <a:avLst/>
          </a:prstGeom>
        </p:spPr>
        <p:txBody>
          <a:bodyPr wrap="square">
            <a:spAutoFit/>
          </a:bodyPr>
          <a:lstStyle/>
          <a:p>
            <a:r>
              <a:rPr lang="en-US" b="0" dirty="0"/>
              <a:t>How are the particles in a block of iron affected when the block is melted?</a:t>
            </a:r>
          </a:p>
          <a:p>
            <a:r>
              <a:rPr lang="en-US" b="0" dirty="0"/>
              <a:t>(A) The particles gain mass.</a:t>
            </a:r>
          </a:p>
          <a:p>
            <a:r>
              <a:rPr lang="en-US" b="0" dirty="0"/>
              <a:t>(B) The particles contain less energy.</a:t>
            </a:r>
          </a:p>
          <a:p>
            <a:r>
              <a:rPr lang="en-US" b="0" dirty="0"/>
              <a:t>(C) The particles move more rapidly.</a:t>
            </a:r>
          </a:p>
          <a:p>
            <a:r>
              <a:rPr lang="en-US" b="0" dirty="0"/>
              <a:t>(D) The particles increase in volume.</a:t>
            </a:r>
          </a:p>
        </p:txBody>
      </p:sp>
      <p:pic>
        <p:nvPicPr>
          <p:cNvPr id="5" name="Picture 4">
            <a:extLst>
              <a:ext uri="{FF2B5EF4-FFF2-40B4-BE49-F238E27FC236}">
                <a16:creationId xmlns:a16="http://schemas.microsoft.com/office/drawing/2014/main" id="{2B876B83-C3EA-4B12-A830-16C969FC681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8915" y="2990393"/>
            <a:ext cx="6260171" cy="3536820"/>
          </a:xfrm>
          <a:prstGeom prst="rect">
            <a:avLst/>
          </a:prstGeom>
        </p:spPr>
      </p:pic>
      <p:sp>
        <p:nvSpPr>
          <p:cNvPr id="10" name="TextBox 9">
            <a:extLst>
              <a:ext uri="{FF2B5EF4-FFF2-40B4-BE49-F238E27FC236}">
                <a16:creationId xmlns:a16="http://schemas.microsoft.com/office/drawing/2014/main" id="{235B11E6-11B0-4458-9322-FA298C411BE8}"/>
              </a:ext>
            </a:extLst>
          </p:cNvPr>
          <p:cNvSpPr txBox="1"/>
          <p:nvPr/>
        </p:nvSpPr>
        <p:spPr>
          <a:xfrm>
            <a:off x="6324600" y="3375958"/>
            <a:ext cx="2339102" cy="369332"/>
          </a:xfrm>
          <a:prstGeom prst="rect">
            <a:avLst/>
          </a:prstGeom>
          <a:noFill/>
        </p:spPr>
        <p:txBody>
          <a:bodyPr wrap="square" rtlCol="0">
            <a:spAutoFit/>
          </a:bodyPr>
          <a:lstStyle/>
          <a:p>
            <a:pPr algn="l"/>
            <a:r>
              <a:rPr lang="en-US" b="0" dirty="0"/>
              <a:t>Retrieved knowledge</a:t>
            </a:r>
          </a:p>
        </p:txBody>
      </p:sp>
      <p:sp>
        <p:nvSpPr>
          <p:cNvPr id="12" name="Arrow: Left 11">
            <a:extLst>
              <a:ext uri="{FF2B5EF4-FFF2-40B4-BE49-F238E27FC236}">
                <a16:creationId xmlns:a16="http://schemas.microsoft.com/office/drawing/2014/main" id="{63227ADA-4D47-4965-89FE-64FFC023AF95}"/>
              </a:ext>
            </a:extLst>
          </p:cNvPr>
          <p:cNvSpPr/>
          <p:nvPr/>
        </p:nvSpPr>
        <p:spPr bwMode="auto">
          <a:xfrm>
            <a:off x="5936641" y="3305527"/>
            <a:ext cx="258632" cy="510194"/>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4" name="Picture 2" descr="http://weknowyourdreams.com/images/world/world-07.jpg">
            <a:extLst>
              <a:ext uri="{FF2B5EF4-FFF2-40B4-BE49-F238E27FC236}">
                <a16:creationId xmlns:a16="http://schemas.microsoft.com/office/drawing/2014/main" id="{5EA85C3C-690A-49B9-8D1A-3F68F3A392E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176"/>
          <a:stretch/>
        </p:blipFill>
        <p:spPr bwMode="auto">
          <a:xfrm>
            <a:off x="6871758" y="3639930"/>
            <a:ext cx="850644" cy="7005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12BEFF40-5A21-4044-9B47-3EE9BB2EDB0A}"/>
              </a:ext>
            </a:extLst>
          </p:cNvPr>
          <p:cNvPicPr>
            <a:picLocks noChangeAspect="1"/>
          </p:cNvPicPr>
          <p:nvPr/>
        </p:nvPicPr>
        <p:blipFill rotWithShape="1">
          <a:blip r:embed="rId5">
            <a:clrChange>
              <a:clrFrom>
                <a:srgbClr val="FFFFFF"/>
              </a:clrFrom>
              <a:clrTo>
                <a:srgbClr val="FFFFFF">
                  <a:alpha val="0"/>
                </a:srgbClr>
              </a:clrTo>
            </a:clrChange>
          </a:blip>
          <a:srcRect b="49961"/>
          <a:stretch/>
        </p:blipFill>
        <p:spPr>
          <a:xfrm>
            <a:off x="6400799" y="1435475"/>
            <a:ext cx="1467925" cy="1108089"/>
          </a:xfrm>
          <a:prstGeom prst="rect">
            <a:avLst/>
          </a:prstGeom>
        </p:spPr>
      </p:pic>
      <p:sp>
        <p:nvSpPr>
          <p:cNvPr id="7" name="Rectangle 6">
            <a:extLst>
              <a:ext uri="{FF2B5EF4-FFF2-40B4-BE49-F238E27FC236}">
                <a16:creationId xmlns:a16="http://schemas.microsoft.com/office/drawing/2014/main" id="{32C1FA9B-AECA-4D3B-B0D1-0937CF729794}"/>
              </a:ext>
            </a:extLst>
          </p:cNvPr>
          <p:cNvSpPr/>
          <p:nvPr/>
        </p:nvSpPr>
        <p:spPr bwMode="auto">
          <a:xfrm>
            <a:off x="-76200" y="3886151"/>
            <a:ext cx="6705600" cy="2772127"/>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92729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26D5A1FE-8CB3-46A4-88AE-3CFAECC1B9F4}"/>
              </a:ext>
            </a:extLst>
          </p:cNvPr>
          <p:cNvSpPr/>
          <p:nvPr/>
        </p:nvSpPr>
        <p:spPr bwMode="auto">
          <a:xfrm>
            <a:off x="609600" y="990600"/>
            <a:ext cx="7693152" cy="1630554"/>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 name="Title 1">
            <a:extLst>
              <a:ext uri="{FF2B5EF4-FFF2-40B4-BE49-F238E27FC236}">
                <a16:creationId xmlns:a16="http://schemas.microsoft.com/office/drawing/2014/main" id="{98C305F5-FFFD-4000-B744-AAF702668928}"/>
              </a:ext>
            </a:extLst>
          </p:cNvPr>
          <p:cNvSpPr>
            <a:spLocks noGrp="1"/>
          </p:cNvSpPr>
          <p:nvPr>
            <p:ph type="title"/>
          </p:nvPr>
        </p:nvSpPr>
        <p:spPr/>
        <p:txBody>
          <a:bodyPr/>
          <a:lstStyle/>
          <a:p>
            <a:r>
              <a:rPr lang="en-US" dirty="0"/>
              <a:t>Reasoning to an Answer: Qualitative Relations</a:t>
            </a:r>
          </a:p>
        </p:txBody>
      </p:sp>
      <p:sp>
        <p:nvSpPr>
          <p:cNvPr id="3" name="Rectangle 2">
            <a:extLst>
              <a:ext uri="{FF2B5EF4-FFF2-40B4-BE49-F238E27FC236}">
                <a16:creationId xmlns:a16="http://schemas.microsoft.com/office/drawing/2014/main" id="{C5A6542B-648B-473E-AA14-CF8FEAE4DF13}"/>
              </a:ext>
            </a:extLst>
          </p:cNvPr>
          <p:cNvSpPr/>
          <p:nvPr/>
        </p:nvSpPr>
        <p:spPr>
          <a:xfrm>
            <a:off x="688848" y="1066236"/>
            <a:ext cx="7693152" cy="1477328"/>
          </a:xfrm>
          <a:prstGeom prst="rect">
            <a:avLst/>
          </a:prstGeom>
        </p:spPr>
        <p:txBody>
          <a:bodyPr wrap="square">
            <a:spAutoFit/>
          </a:bodyPr>
          <a:lstStyle/>
          <a:p>
            <a:r>
              <a:rPr lang="en-US" b="0" dirty="0"/>
              <a:t>How are the particles in a block of iron affected when the block is melted?</a:t>
            </a:r>
          </a:p>
          <a:p>
            <a:r>
              <a:rPr lang="en-US" b="0" dirty="0"/>
              <a:t>(A) The particles gain mass.</a:t>
            </a:r>
          </a:p>
          <a:p>
            <a:r>
              <a:rPr lang="en-US" b="0" dirty="0"/>
              <a:t>(B) The particles contain less energy.</a:t>
            </a:r>
          </a:p>
          <a:p>
            <a:r>
              <a:rPr lang="en-US" b="0" dirty="0"/>
              <a:t>(C) The particles move more rapidly.</a:t>
            </a:r>
          </a:p>
          <a:p>
            <a:r>
              <a:rPr lang="en-US" b="0" dirty="0"/>
              <a:t>(D) The particles increase in volume.</a:t>
            </a:r>
          </a:p>
        </p:txBody>
      </p:sp>
      <p:pic>
        <p:nvPicPr>
          <p:cNvPr id="5" name="Picture 4">
            <a:extLst>
              <a:ext uri="{FF2B5EF4-FFF2-40B4-BE49-F238E27FC236}">
                <a16:creationId xmlns:a16="http://schemas.microsoft.com/office/drawing/2014/main" id="{2B876B83-C3EA-4B12-A830-16C969FC681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98915" y="2990393"/>
            <a:ext cx="6260171" cy="3536820"/>
          </a:xfrm>
          <a:prstGeom prst="rect">
            <a:avLst/>
          </a:prstGeom>
        </p:spPr>
      </p:pic>
      <p:sp>
        <p:nvSpPr>
          <p:cNvPr id="10" name="TextBox 9">
            <a:extLst>
              <a:ext uri="{FF2B5EF4-FFF2-40B4-BE49-F238E27FC236}">
                <a16:creationId xmlns:a16="http://schemas.microsoft.com/office/drawing/2014/main" id="{235B11E6-11B0-4458-9322-FA298C411BE8}"/>
              </a:ext>
            </a:extLst>
          </p:cNvPr>
          <p:cNvSpPr txBox="1"/>
          <p:nvPr/>
        </p:nvSpPr>
        <p:spPr>
          <a:xfrm>
            <a:off x="6324600" y="3375958"/>
            <a:ext cx="2339102" cy="369332"/>
          </a:xfrm>
          <a:prstGeom prst="rect">
            <a:avLst/>
          </a:prstGeom>
          <a:noFill/>
        </p:spPr>
        <p:txBody>
          <a:bodyPr wrap="square" rtlCol="0">
            <a:spAutoFit/>
          </a:bodyPr>
          <a:lstStyle/>
          <a:p>
            <a:pPr algn="l"/>
            <a:r>
              <a:rPr lang="en-US" b="0" dirty="0"/>
              <a:t>Retrieved knowledge</a:t>
            </a:r>
          </a:p>
        </p:txBody>
      </p:sp>
      <p:sp>
        <p:nvSpPr>
          <p:cNvPr id="11" name="TextBox 10">
            <a:extLst>
              <a:ext uri="{FF2B5EF4-FFF2-40B4-BE49-F238E27FC236}">
                <a16:creationId xmlns:a16="http://schemas.microsoft.com/office/drawing/2014/main" id="{CB2F4087-A590-47E0-B7A5-0682AA6FBB6D}"/>
              </a:ext>
            </a:extLst>
          </p:cNvPr>
          <p:cNvSpPr txBox="1"/>
          <p:nvPr/>
        </p:nvSpPr>
        <p:spPr>
          <a:xfrm>
            <a:off x="6195273" y="4999071"/>
            <a:ext cx="2505814" cy="369332"/>
          </a:xfrm>
          <a:prstGeom prst="rect">
            <a:avLst/>
          </a:prstGeom>
          <a:noFill/>
        </p:spPr>
        <p:txBody>
          <a:bodyPr wrap="none" rtlCol="0">
            <a:spAutoFit/>
          </a:bodyPr>
          <a:lstStyle/>
          <a:p>
            <a:pPr algn="l"/>
            <a:r>
              <a:rPr lang="en-US" b="0" dirty="0"/>
              <a:t>Application to question</a:t>
            </a:r>
          </a:p>
        </p:txBody>
      </p:sp>
      <p:sp>
        <p:nvSpPr>
          <p:cNvPr id="12" name="Arrow: Left 11">
            <a:extLst>
              <a:ext uri="{FF2B5EF4-FFF2-40B4-BE49-F238E27FC236}">
                <a16:creationId xmlns:a16="http://schemas.microsoft.com/office/drawing/2014/main" id="{63227ADA-4D47-4965-89FE-64FFC023AF95}"/>
              </a:ext>
            </a:extLst>
          </p:cNvPr>
          <p:cNvSpPr/>
          <p:nvPr/>
        </p:nvSpPr>
        <p:spPr bwMode="auto">
          <a:xfrm>
            <a:off x="5936641" y="3305527"/>
            <a:ext cx="258632" cy="510194"/>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Arrow: Left 12">
            <a:extLst>
              <a:ext uri="{FF2B5EF4-FFF2-40B4-BE49-F238E27FC236}">
                <a16:creationId xmlns:a16="http://schemas.microsoft.com/office/drawing/2014/main" id="{74B39640-6935-4059-B0FF-9F1E7165EDB3}"/>
              </a:ext>
            </a:extLst>
          </p:cNvPr>
          <p:cNvSpPr/>
          <p:nvPr/>
        </p:nvSpPr>
        <p:spPr bwMode="auto">
          <a:xfrm>
            <a:off x="5871462" y="4938482"/>
            <a:ext cx="258632" cy="510194"/>
          </a:xfrm>
          <a:prstGeom prst="leftArrow">
            <a:avLst/>
          </a:prstGeom>
          <a:solidFill>
            <a:srgbClr val="FFFF00"/>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pic>
        <p:nvPicPr>
          <p:cNvPr id="14" name="Picture 2" descr="http://weknowyourdreams.com/images/world/world-07.jpg">
            <a:extLst>
              <a:ext uri="{FF2B5EF4-FFF2-40B4-BE49-F238E27FC236}">
                <a16:creationId xmlns:a16="http://schemas.microsoft.com/office/drawing/2014/main" id="{5EA85C3C-690A-49B9-8D1A-3F68F3A392E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176"/>
          <a:stretch/>
        </p:blipFill>
        <p:spPr bwMode="auto">
          <a:xfrm>
            <a:off x="6871758" y="3639930"/>
            <a:ext cx="850644" cy="700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75B7789-7634-4D98-8A8E-06679BE988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55872" y="5422525"/>
            <a:ext cx="766530" cy="868821"/>
          </a:xfrm>
          <a:prstGeom prst="rect">
            <a:avLst/>
          </a:prstGeom>
        </p:spPr>
      </p:pic>
      <p:pic>
        <p:nvPicPr>
          <p:cNvPr id="16" name="Picture 15">
            <a:extLst>
              <a:ext uri="{FF2B5EF4-FFF2-40B4-BE49-F238E27FC236}">
                <a16:creationId xmlns:a16="http://schemas.microsoft.com/office/drawing/2014/main" id="{12BEFF40-5A21-4044-9B47-3EE9BB2EDB0A}"/>
              </a:ext>
            </a:extLst>
          </p:cNvPr>
          <p:cNvPicPr>
            <a:picLocks noChangeAspect="1"/>
          </p:cNvPicPr>
          <p:nvPr/>
        </p:nvPicPr>
        <p:blipFill rotWithShape="1">
          <a:blip r:embed="rId6">
            <a:clrChange>
              <a:clrFrom>
                <a:srgbClr val="FFFFFF"/>
              </a:clrFrom>
              <a:clrTo>
                <a:srgbClr val="FFFFFF">
                  <a:alpha val="0"/>
                </a:srgbClr>
              </a:clrTo>
            </a:clrChange>
          </a:blip>
          <a:srcRect b="49961"/>
          <a:stretch/>
        </p:blipFill>
        <p:spPr>
          <a:xfrm>
            <a:off x="6400799" y="1435475"/>
            <a:ext cx="1467925" cy="1108089"/>
          </a:xfrm>
          <a:prstGeom prst="rect">
            <a:avLst/>
          </a:prstGeom>
        </p:spPr>
      </p:pic>
      <p:sp>
        <p:nvSpPr>
          <p:cNvPr id="4" name="Right Brace 3">
            <a:extLst>
              <a:ext uri="{FF2B5EF4-FFF2-40B4-BE49-F238E27FC236}">
                <a16:creationId xmlns:a16="http://schemas.microsoft.com/office/drawing/2014/main" id="{CFFFCED1-1892-4BDB-B1F7-C2DE5F6459C8}"/>
              </a:ext>
            </a:extLst>
          </p:cNvPr>
          <p:cNvSpPr/>
          <p:nvPr/>
        </p:nvSpPr>
        <p:spPr bwMode="auto">
          <a:xfrm>
            <a:off x="5334000" y="3990195"/>
            <a:ext cx="381000" cy="2410605"/>
          </a:xfrm>
          <a:prstGeom prst="rightBrace">
            <a:avLst>
              <a:gd name="adj1" fmla="val 41333"/>
              <a:gd name="adj2" fmla="val 50000"/>
            </a:avLst>
          </a:prstGeom>
          <a:noFill/>
          <a:ln w="9525"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7" name="Rectangle 6">
            <a:extLst>
              <a:ext uri="{FF2B5EF4-FFF2-40B4-BE49-F238E27FC236}">
                <a16:creationId xmlns:a16="http://schemas.microsoft.com/office/drawing/2014/main" id="{27C107E3-4AC3-48F3-80CB-29D912D80E42}"/>
              </a:ext>
            </a:extLst>
          </p:cNvPr>
          <p:cNvSpPr/>
          <p:nvPr/>
        </p:nvSpPr>
        <p:spPr bwMode="auto">
          <a:xfrm>
            <a:off x="688848" y="4800600"/>
            <a:ext cx="1292352" cy="198471"/>
          </a:xfrm>
          <a:prstGeom prst="rect">
            <a:avLst/>
          </a:prstGeom>
          <a:solidFill>
            <a:srgbClr val="FF000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id="{90A121EB-C14A-433A-84E4-26E6E2B3B982}"/>
              </a:ext>
            </a:extLst>
          </p:cNvPr>
          <p:cNvSpPr/>
          <p:nvPr/>
        </p:nvSpPr>
        <p:spPr bwMode="auto">
          <a:xfrm>
            <a:off x="7391400" y="1144525"/>
            <a:ext cx="856824" cy="213360"/>
          </a:xfrm>
          <a:prstGeom prst="rect">
            <a:avLst/>
          </a:prstGeom>
          <a:solidFill>
            <a:srgbClr val="FF000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8" name="Rectangle 17">
            <a:extLst>
              <a:ext uri="{FF2B5EF4-FFF2-40B4-BE49-F238E27FC236}">
                <a16:creationId xmlns:a16="http://schemas.microsoft.com/office/drawing/2014/main" id="{B90F307B-CDD5-4053-ACD7-501FD7E058EE}"/>
              </a:ext>
            </a:extLst>
          </p:cNvPr>
          <p:cNvSpPr/>
          <p:nvPr/>
        </p:nvSpPr>
        <p:spPr bwMode="auto">
          <a:xfrm>
            <a:off x="1356828" y="3429000"/>
            <a:ext cx="624372" cy="316290"/>
          </a:xfrm>
          <a:prstGeom prst="rect">
            <a:avLst/>
          </a:prstGeom>
          <a:solidFill>
            <a:srgbClr val="FF0000">
              <a:alpha val="25098"/>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54ED1847-ED9B-4B64-91B6-6FA5DDDDB06F}"/>
              </a:ext>
            </a:extLst>
          </p:cNvPr>
          <p:cNvSpPr/>
          <p:nvPr/>
        </p:nvSpPr>
        <p:spPr bwMode="auto">
          <a:xfrm>
            <a:off x="3048000" y="1890283"/>
            <a:ext cx="1467924" cy="319517"/>
          </a:xfrm>
          <a:prstGeom prst="rect">
            <a:avLst/>
          </a:prstGeom>
          <a:solidFill>
            <a:srgbClr val="FFFF00">
              <a:alpha val="23922"/>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AC487AC0-A33C-43A1-891D-BB055AD6CEC3}"/>
              </a:ext>
            </a:extLst>
          </p:cNvPr>
          <p:cNvSpPr/>
          <p:nvPr/>
        </p:nvSpPr>
        <p:spPr bwMode="auto">
          <a:xfrm>
            <a:off x="838200" y="5828842"/>
            <a:ext cx="583398" cy="225539"/>
          </a:xfrm>
          <a:prstGeom prst="rect">
            <a:avLst/>
          </a:prstGeom>
          <a:solidFill>
            <a:srgbClr val="FFFF00">
              <a:alpha val="23922"/>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1" name="Rectangle 20">
            <a:extLst>
              <a:ext uri="{FF2B5EF4-FFF2-40B4-BE49-F238E27FC236}">
                <a16:creationId xmlns:a16="http://schemas.microsoft.com/office/drawing/2014/main" id="{249F1479-437A-4C5F-B8B0-26CEF29C2565}"/>
              </a:ext>
            </a:extLst>
          </p:cNvPr>
          <p:cNvSpPr/>
          <p:nvPr/>
        </p:nvSpPr>
        <p:spPr bwMode="auto">
          <a:xfrm>
            <a:off x="4724400" y="3367612"/>
            <a:ext cx="1199700" cy="316290"/>
          </a:xfrm>
          <a:prstGeom prst="rect">
            <a:avLst/>
          </a:prstGeom>
          <a:solidFill>
            <a:srgbClr val="FFFF00">
              <a:alpha val="23922"/>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D30A8EE8-C163-4C56-B7C6-61C154896489}"/>
              </a:ext>
            </a:extLst>
          </p:cNvPr>
          <p:cNvSpPr/>
          <p:nvPr/>
        </p:nvSpPr>
        <p:spPr bwMode="auto">
          <a:xfrm>
            <a:off x="781500" y="5540645"/>
            <a:ext cx="1199700" cy="316290"/>
          </a:xfrm>
          <a:prstGeom prst="rect">
            <a:avLst/>
          </a:prstGeom>
          <a:solidFill>
            <a:srgbClr val="FFFF00">
              <a:alpha val="23922"/>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EBC61B41-7617-4F03-8EAB-9798F892C5CA}"/>
              </a:ext>
            </a:extLst>
          </p:cNvPr>
          <p:cNvSpPr/>
          <p:nvPr/>
        </p:nvSpPr>
        <p:spPr bwMode="auto">
          <a:xfrm>
            <a:off x="2199472" y="3396919"/>
            <a:ext cx="624372" cy="316290"/>
          </a:xfrm>
          <a:prstGeom prst="rect">
            <a:avLst/>
          </a:prstGeom>
          <a:solidFill>
            <a:srgbClr val="0000FF">
              <a:alpha val="23922"/>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4" name="Rectangle 23">
            <a:extLst>
              <a:ext uri="{FF2B5EF4-FFF2-40B4-BE49-F238E27FC236}">
                <a16:creationId xmlns:a16="http://schemas.microsoft.com/office/drawing/2014/main" id="{311442C4-8E53-4E70-8EC7-6AF7FF68DC75}"/>
              </a:ext>
            </a:extLst>
          </p:cNvPr>
          <p:cNvSpPr/>
          <p:nvPr/>
        </p:nvSpPr>
        <p:spPr bwMode="auto">
          <a:xfrm>
            <a:off x="838200" y="4242404"/>
            <a:ext cx="782487" cy="198471"/>
          </a:xfrm>
          <a:prstGeom prst="rect">
            <a:avLst/>
          </a:prstGeom>
          <a:solidFill>
            <a:srgbClr val="0000FF">
              <a:alpha val="23922"/>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25" name="Rectangle 24">
            <a:extLst>
              <a:ext uri="{FF2B5EF4-FFF2-40B4-BE49-F238E27FC236}">
                <a16:creationId xmlns:a16="http://schemas.microsoft.com/office/drawing/2014/main" id="{7F262C04-DD0F-40DC-9653-55A16EE4A705}"/>
              </a:ext>
            </a:extLst>
          </p:cNvPr>
          <p:cNvSpPr/>
          <p:nvPr/>
        </p:nvSpPr>
        <p:spPr bwMode="auto">
          <a:xfrm>
            <a:off x="2061844" y="1140263"/>
            <a:ext cx="856824" cy="213360"/>
          </a:xfrm>
          <a:prstGeom prst="rect">
            <a:avLst/>
          </a:prstGeom>
          <a:solidFill>
            <a:srgbClr val="0000FF">
              <a:alpha val="23922"/>
            </a:srgbClr>
          </a:solidFill>
          <a:ln w="19050"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850573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 Simple Lookup</a:t>
            </a:r>
          </a:p>
        </p:txBody>
      </p:sp>
      <p:sp>
        <p:nvSpPr>
          <p:cNvPr id="3" name="Content Placeholder 2"/>
          <p:cNvSpPr>
            <a:spLocks noGrp="1"/>
          </p:cNvSpPr>
          <p:nvPr>
            <p:ph idx="1"/>
          </p:nvPr>
        </p:nvSpPr>
        <p:spPr>
          <a:xfrm>
            <a:off x="628650" y="2226470"/>
            <a:ext cx="5338834" cy="3159239"/>
          </a:xfrm>
        </p:spPr>
        <p:txBody>
          <a:bodyPr/>
          <a:lstStyle/>
          <a:p>
            <a:pPr marL="0" indent="0">
              <a:buNone/>
            </a:pPr>
            <a:r>
              <a:rPr lang="en-US" dirty="0"/>
              <a:t>How many chromosomes does </a:t>
            </a:r>
          </a:p>
          <a:p>
            <a:pPr marL="0" indent="0">
              <a:buNone/>
            </a:pPr>
            <a:r>
              <a:rPr lang="en-US" dirty="0"/>
              <a:t>the human body cell contain?</a:t>
            </a:r>
          </a:p>
          <a:p>
            <a:pPr marL="0" indent="0">
              <a:buNone/>
            </a:pPr>
            <a:endParaRPr lang="en-US" dirty="0"/>
          </a:p>
          <a:p>
            <a:pPr marL="0" indent="0">
              <a:buNone/>
            </a:pPr>
            <a:r>
              <a:rPr lang="en-US" dirty="0"/>
              <a:t>(A) 23</a:t>
            </a:r>
          </a:p>
          <a:p>
            <a:pPr marL="0" indent="0">
              <a:buNone/>
            </a:pPr>
            <a:r>
              <a:rPr lang="en-US" dirty="0"/>
              <a:t>(B) 32</a:t>
            </a:r>
          </a:p>
          <a:p>
            <a:pPr marL="0" indent="0">
              <a:buNone/>
            </a:pPr>
            <a:r>
              <a:rPr lang="pt-BR" dirty="0"/>
              <a:t>(C)</a:t>
            </a:r>
            <a:r>
              <a:rPr lang="de-DE" dirty="0"/>
              <a:t> </a:t>
            </a:r>
            <a:r>
              <a:rPr lang="en-US" dirty="0"/>
              <a:t>46</a:t>
            </a:r>
          </a:p>
          <a:p>
            <a:pPr marL="0" indent="0">
              <a:buNone/>
            </a:pPr>
            <a:r>
              <a:rPr lang="en-US" dirty="0"/>
              <a:t>(D) 64</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2674976"/>
            <a:ext cx="3531337" cy="2354224"/>
          </a:xfrm>
          <a:prstGeom prst="rect">
            <a:avLst/>
          </a:prstGeom>
        </p:spPr>
      </p:pic>
      <p:sp>
        <p:nvSpPr>
          <p:cNvPr id="6" name="Oval 5"/>
          <p:cNvSpPr/>
          <p:nvPr/>
        </p:nvSpPr>
        <p:spPr>
          <a:xfrm>
            <a:off x="512380" y="4039090"/>
            <a:ext cx="1064173" cy="56018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52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 Reasoning by Chaining</a:t>
            </a:r>
          </a:p>
        </p:txBody>
      </p:sp>
      <p:sp>
        <p:nvSpPr>
          <p:cNvPr id="3" name="Content Placeholder 2"/>
          <p:cNvSpPr>
            <a:spLocks noGrp="1"/>
          </p:cNvSpPr>
          <p:nvPr>
            <p:ph idx="1"/>
          </p:nvPr>
        </p:nvSpPr>
        <p:spPr>
          <a:xfrm>
            <a:off x="628651" y="2220968"/>
            <a:ext cx="3375791" cy="3153104"/>
          </a:xfrm>
        </p:spPr>
        <p:txBody>
          <a:bodyPr>
            <a:normAutofit fontScale="92500" lnSpcReduction="10000"/>
          </a:bodyPr>
          <a:lstStyle/>
          <a:p>
            <a:pPr marL="0" indent="0">
              <a:buNone/>
            </a:pPr>
            <a:r>
              <a:rPr lang="en-US" dirty="0"/>
              <a:t>Which features are the best evidence that </a:t>
            </a:r>
            <a:r>
              <a:rPr lang="en-US" dirty="0">
                <a:solidFill>
                  <a:srgbClr val="FF0000"/>
                </a:solidFill>
              </a:rPr>
              <a:t>glaciers </a:t>
            </a:r>
            <a:r>
              <a:rPr lang="en-US" dirty="0"/>
              <a:t>once covered an area?</a:t>
            </a:r>
          </a:p>
          <a:p>
            <a:pPr marL="0" indent="0">
              <a:buNone/>
            </a:pPr>
            <a:endParaRPr lang="en-US" dirty="0"/>
          </a:p>
          <a:p>
            <a:pPr marL="0" indent="0">
              <a:buNone/>
            </a:pPr>
            <a:r>
              <a:rPr lang="en-US" dirty="0"/>
              <a:t>(A) wide riverbeds</a:t>
            </a:r>
          </a:p>
          <a:p>
            <a:pPr marL="0" indent="0">
              <a:buNone/>
            </a:pPr>
            <a:r>
              <a:rPr lang="en-US" dirty="0"/>
              <a:t>(B) U-shaped </a:t>
            </a:r>
            <a:r>
              <a:rPr lang="en-US" dirty="0">
                <a:solidFill>
                  <a:srgbClr val="92D050"/>
                </a:solidFill>
              </a:rPr>
              <a:t>valleys </a:t>
            </a:r>
          </a:p>
          <a:p>
            <a:pPr marL="0" indent="0">
              <a:buNone/>
            </a:pPr>
            <a:r>
              <a:rPr lang="en-US" dirty="0"/>
              <a:t>(C) groundwater springs</a:t>
            </a:r>
          </a:p>
          <a:p>
            <a:pPr marL="0" indent="0">
              <a:buNone/>
            </a:pPr>
            <a:r>
              <a:rPr lang="en-US" dirty="0"/>
              <a:t>(D) underground caves</a:t>
            </a:r>
          </a:p>
        </p:txBody>
      </p:sp>
      <p:sp>
        <p:nvSpPr>
          <p:cNvPr id="6" name="Content Placeholder 2"/>
          <p:cNvSpPr txBox="1">
            <a:spLocks/>
          </p:cNvSpPr>
          <p:nvPr/>
        </p:nvSpPr>
        <p:spPr>
          <a:xfrm>
            <a:off x="4827704" y="2907268"/>
            <a:ext cx="3899994" cy="3159239"/>
          </a:xfrm>
          <a:prstGeom prst="rect">
            <a:avLst/>
          </a:prstGeom>
        </p:spPr>
        <p:txBody>
          <a:bodyPr vert="horz" lIns="68579" tIns="34289" rIns="68579" bIns="34289" rtlCol="0">
            <a:normAutofit/>
          </a:bodyPr>
          <a:lstStyle>
            <a:lvl1pPr marL="228594" indent="-228594" algn="l" defTabSz="914377" rtl="0" eaLnBrk="1" latinLnBrk="0" hangingPunct="1">
              <a:lnSpc>
                <a:spcPct val="90000"/>
              </a:lnSpc>
              <a:spcBef>
                <a:spcPts val="1000"/>
              </a:spcBef>
              <a:buFont typeface="Arial"/>
              <a:buChar char="•"/>
              <a:defRPr sz="2800" b="0" i="0" kern="1200">
                <a:solidFill>
                  <a:schemeClr val="bg1">
                    <a:lumMod val="95000"/>
                  </a:schemeClr>
                </a:solidFill>
                <a:latin typeface="Franklin Gothic Book"/>
                <a:ea typeface="Berthold Akzidenz Grotesk BE Light" charset="0"/>
                <a:cs typeface="Franklin Gothic Book"/>
              </a:defRPr>
            </a:lvl1pPr>
            <a:lvl2pPr marL="685783" indent="-228594" algn="l" defTabSz="914377" rtl="0" eaLnBrk="1" latinLnBrk="0" hangingPunct="1">
              <a:lnSpc>
                <a:spcPct val="90000"/>
              </a:lnSpc>
              <a:spcBef>
                <a:spcPts val="500"/>
              </a:spcBef>
              <a:buFont typeface="Arial"/>
              <a:buChar char="•"/>
              <a:defRPr sz="2400" b="0" i="0" kern="1200">
                <a:solidFill>
                  <a:schemeClr val="bg1">
                    <a:lumMod val="95000"/>
                  </a:schemeClr>
                </a:solidFill>
                <a:latin typeface="Franklin Gothic Book"/>
                <a:ea typeface="Berthold Akzidenz Grotesk BE Light" charset="0"/>
                <a:cs typeface="Franklin Gothic Book"/>
              </a:defRPr>
            </a:lvl2pPr>
            <a:lvl3pPr marL="1142971" indent="-228594" algn="l" defTabSz="914377" rtl="0" eaLnBrk="1" latinLnBrk="0" hangingPunct="1">
              <a:lnSpc>
                <a:spcPct val="90000"/>
              </a:lnSpc>
              <a:spcBef>
                <a:spcPts val="500"/>
              </a:spcBef>
              <a:buFont typeface="Arial"/>
              <a:buChar char="•"/>
              <a:defRPr sz="2000" b="0" i="0" kern="1200">
                <a:solidFill>
                  <a:schemeClr val="bg1">
                    <a:lumMod val="95000"/>
                  </a:schemeClr>
                </a:solidFill>
                <a:latin typeface="Franklin Gothic Book"/>
                <a:ea typeface="Berthold Akzidenz Grotesk BE Light" charset="0"/>
                <a:cs typeface="Franklin Gothic Book"/>
              </a:defRPr>
            </a:lvl3pPr>
            <a:lvl4pPr marL="1600160" indent="-228594" algn="l" defTabSz="914377" rtl="0" eaLnBrk="1" latinLnBrk="0" hangingPunct="1">
              <a:lnSpc>
                <a:spcPct val="90000"/>
              </a:lnSpc>
              <a:spcBef>
                <a:spcPts val="500"/>
              </a:spcBef>
              <a:buFont typeface="Arial"/>
              <a:buChar char="•"/>
              <a:defRPr sz="1900" b="0" i="0" kern="1200">
                <a:solidFill>
                  <a:schemeClr val="bg1">
                    <a:lumMod val="95000"/>
                  </a:schemeClr>
                </a:solidFill>
                <a:latin typeface="Franklin Gothic Book"/>
                <a:ea typeface="Berthold Akzidenz Grotesk BE Light" charset="0"/>
                <a:cs typeface="Franklin Gothic Book"/>
              </a:defRPr>
            </a:lvl4pPr>
            <a:lvl5pPr marL="2057349" indent="-228594" algn="l" defTabSz="914377" rtl="0" eaLnBrk="1" latinLnBrk="0" hangingPunct="1">
              <a:lnSpc>
                <a:spcPct val="90000"/>
              </a:lnSpc>
              <a:spcBef>
                <a:spcPts val="500"/>
              </a:spcBef>
              <a:buFont typeface="Arial"/>
              <a:buChar char="•"/>
              <a:defRPr sz="1900" b="0" i="0" kern="1200">
                <a:solidFill>
                  <a:schemeClr val="bg1">
                    <a:lumMod val="95000"/>
                  </a:schemeClr>
                </a:solidFill>
                <a:latin typeface="Franklin Gothic Book"/>
                <a:ea typeface="Berthold Akzidenz Grotesk BE Light" charset="0"/>
                <a:cs typeface="Franklin Gothic Book"/>
              </a:defRPr>
            </a:lvl5pPr>
            <a:lvl6pPr marL="2514537"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9pPr>
          </a:lstStyle>
          <a:p>
            <a:pPr marL="0" indent="0">
              <a:buNone/>
            </a:pPr>
            <a:r>
              <a:rPr lang="en-US" sz="2100" dirty="0"/>
              <a:t>(</a:t>
            </a:r>
            <a:r>
              <a:rPr lang="en-US" sz="2100" dirty="0">
                <a:solidFill>
                  <a:srgbClr val="FF0000"/>
                </a:solidFill>
              </a:rPr>
              <a:t>glacier</a:t>
            </a:r>
            <a:r>
              <a:rPr lang="en-US" sz="2100" dirty="0"/>
              <a:t>, causes, glacial erosion) </a:t>
            </a:r>
          </a:p>
          <a:p>
            <a:pPr marL="0" indent="0">
              <a:buNone/>
            </a:pPr>
            <a:r>
              <a:rPr lang="en-US" sz="2100" dirty="0"/>
              <a:t>					</a:t>
            </a:r>
          </a:p>
        </p:txBody>
      </p:sp>
      <p:sp>
        <p:nvSpPr>
          <p:cNvPr id="7" name="Title 1"/>
          <p:cNvSpPr txBox="1">
            <a:spLocks/>
          </p:cNvSpPr>
          <p:nvPr/>
        </p:nvSpPr>
        <p:spPr>
          <a:xfrm>
            <a:off x="5516460" y="1996266"/>
            <a:ext cx="2522483" cy="994172"/>
          </a:xfrm>
          <a:prstGeom prst="rect">
            <a:avLst/>
          </a:prstGeom>
        </p:spPr>
        <p:txBody>
          <a:bodyPr vert="horz" lIns="68579" tIns="34289" rIns="68579" bIns="34289" rtlCol="0" anchor="ctr">
            <a:normAutofit/>
          </a:bodyPr>
          <a:lstStyle>
            <a:lvl1pPr algn="l" defTabSz="914377" rtl="0" eaLnBrk="1" latinLnBrk="0" hangingPunct="1">
              <a:lnSpc>
                <a:spcPct val="90000"/>
              </a:lnSpc>
              <a:spcBef>
                <a:spcPct val="0"/>
              </a:spcBef>
              <a:buNone/>
              <a:defRPr sz="3600" b="0" i="0" kern="1200" spc="20" baseline="0">
                <a:solidFill>
                  <a:srgbClr val="4DBCD3"/>
                </a:solidFill>
                <a:latin typeface="Franklin Gothic Book"/>
                <a:ea typeface="Berthold Akzidenz Grotesk BE Medium" charset="0"/>
                <a:cs typeface="Franklin Gothic Book"/>
              </a:defRPr>
            </a:lvl1pPr>
          </a:lstStyle>
          <a:p>
            <a:r>
              <a:rPr lang="en-US" sz="2700" i="1" dirty="0"/>
              <a:t>Aristo KB facts:</a:t>
            </a:r>
          </a:p>
        </p:txBody>
      </p:sp>
      <p:sp>
        <p:nvSpPr>
          <p:cNvPr id="8" name="Content Placeholder 2"/>
          <p:cNvSpPr txBox="1">
            <a:spLocks/>
          </p:cNvSpPr>
          <p:nvPr/>
        </p:nvSpPr>
        <p:spPr>
          <a:xfrm>
            <a:off x="4827704" y="4486886"/>
            <a:ext cx="3231918" cy="569939"/>
          </a:xfrm>
          <a:prstGeom prst="rect">
            <a:avLst/>
          </a:prstGeom>
        </p:spPr>
        <p:txBody>
          <a:bodyPr vert="horz" lIns="68579" tIns="34289" rIns="68579" bIns="34289" rtlCol="0">
            <a:normAutofit/>
          </a:bodyPr>
          <a:lstStyle>
            <a:lvl1pPr marL="228594" indent="-228594" algn="l" defTabSz="914377" rtl="0" eaLnBrk="1" latinLnBrk="0" hangingPunct="1">
              <a:lnSpc>
                <a:spcPct val="90000"/>
              </a:lnSpc>
              <a:spcBef>
                <a:spcPts val="1000"/>
              </a:spcBef>
              <a:buFont typeface="Arial"/>
              <a:buChar char="•"/>
              <a:defRPr sz="2800" b="0" i="0" kern="1200">
                <a:solidFill>
                  <a:schemeClr val="bg1">
                    <a:lumMod val="95000"/>
                  </a:schemeClr>
                </a:solidFill>
                <a:latin typeface="Franklin Gothic Book"/>
                <a:ea typeface="Berthold Akzidenz Grotesk BE Light" charset="0"/>
                <a:cs typeface="Franklin Gothic Book"/>
              </a:defRPr>
            </a:lvl1pPr>
            <a:lvl2pPr marL="685783" indent="-228594" algn="l" defTabSz="914377" rtl="0" eaLnBrk="1" latinLnBrk="0" hangingPunct="1">
              <a:lnSpc>
                <a:spcPct val="90000"/>
              </a:lnSpc>
              <a:spcBef>
                <a:spcPts val="500"/>
              </a:spcBef>
              <a:buFont typeface="Arial"/>
              <a:buChar char="•"/>
              <a:defRPr sz="2400" b="0" i="0" kern="1200">
                <a:solidFill>
                  <a:schemeClr val="bg1">
                    <a:lumMod val="95000"/>
                  </a:schemeClr>
                </a:solidFill>
                <a:latin typeface="Franklin Gothic Book"/>
                <a:ea typeface="Berthold Akzidenz Grotesk BE Light" charset="0"/>
                <a:cs typeface="Franklin Gothic Book"/>
              </a:defRPr>
            </a:lvl2pPr>
            <a:lvl3pPr marL="1142971" indent="-228594" algn="l" defTabSz="914377" rtl="0" eaLnBrk="1" latinLnBrk="0" hangingPunct="1">
              <a:lnSpc>
                <a:spcPct val="90000"/>
              </a:lnSpc>
              <a:spcBef>
                <a:spcPts val="500"/>
              </a:spcBef>
              <a:buFont typeface="Arial"/>
              <a:buChar char="•"/>
              <a:defRPr sz="2000" b="0" i="0" kern="1200">
                <a:solidFill>
                  <a:schemeClr val="bg1">
                    <a:lumMod val="95000"/>
                  </a:schemeClr>
                </a:solidFill>
                <a:latin typeface="Franklin Gothic Book"/>
                <a:ea typeface="Berthold Akzidenz Grotesk BE Light" charset="0"/>
                <a:cs typeface="Franklin Gothic Book"/>
              </a:defRPr>
            </a:lvl3pPr>
            <a:lvl4pPr marL="1600160" indent="-228594" algn="l" defTabSz="914377" rtl="0" eaLnBrk="1" latinLnBrk="0" hangingPunct="1">
              <a:lnSpc>
                <a:spcPct val="90000"/>
              </a:lnSpc>
              <a:spcBef>
                <a:spcPts val="500"/>
              </a:spcBef>
              <a:buFont typeface="Arial"/>
              <a:buChar char="•"/>
              <a:defRPr sz="1900" b="0" i="0" kern="1200">
                <a:solidFill>
                  <a:schemeClr val="bg1">
                    <a:lumMod val="95000"/>
                  </a:schemeClr>
                </a:solidFill>
                <a:latin typeface="Franklin Gothic Book"/>
                <a:ea typeface="Berthold Akzidenz Grotesk BE Light" charset="0"/>
                <a:cs typeface="Franklin Gothic Book"/>
              </a:defRPr>
            </a:lvl4pPr>
            <a:lvl5pPr marL="2057349" indent="-228594" algn="l" defTabSz="914377" rtl="0" eaLnBrk="1" latinLnBrk="0" hangingPunct="1">
              <a:lnSpc>
                <a:spcPct val="90000"/>
              </a:lnSpc>
              <a:spcBef>
                <a:spcPts val="500"/>
              </a:spcBef>
              <a:buFont typeface="Arial"/>
              <a:buChar char="•"/>
              <a:defRPr sz="1900" b="0" i="0" kern="1200">
                <a:solidFill>
                  <a:schemeClr val="bg1">
                    <a:lumMod val="95000"/>
                  </a:schemeClr>
                </a:solidFill>
                <a:latin typeface="Franklin Gothic Book"/>
                <a:ea typeface="Berthold Akzidenz Grotesk BE Light" charset="0"/>
                <a:cs typeface="Franklin Gothic Book"/>
              </a:defRPr>
            </a:lvl5pPr>
            <a:lvl6pPr marL="2514537"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9pPr>
          </a:lstStyle>
          <a:p>
            <a:pPr marL="0" indent="0">
              <a:buNone/>
            </a:pPr>
            <a:r>
              <a:rPr lang="en-US" sz="2100" dirty="0"/>
              <a:t>→ (</a:t>
            </a:r>
            <a:r>
              <a:rPr lang="en-US" sz="2100" dirty="0">
                <a:solidFill>
                  <a:srgbClr val="FF0000"/>
                </a:solidFill>
              </a:rPr>
              <a:t>glacier</a:t>
            </a:r>
            <a:r>
              <a:rPr lang="en-US" sz="2100" dirty="0"/>
              <a:t>, causes, </a:t>
            </a:r>
            <a:r>
              <a:rPr lang="en-US" sz="2100" dirty="0">
                <a:solidFill>
                  <a:srgbClr val="92D050"/>
                </a:solidFill>
              </a:rPr>
              <a:t>valley</a:t>
            </a:r>
            <a:r>
              <a:rPr lang="en-US" sz="2100" dirty="0"/>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52" y="2277594"/>
            <a:ext cx="434411" cy="431515"/>
          </a:xfrm>
          <a:prstGeom prst="rect">
            <a:avLst/>
          </a:prstGeom>
        </p:spPr>
      </p:pic>
      <p:sp>
        <p:nvSpPr>
          <p:cNvPr id="10" name="Oval 9"/>
          <p:cNvSpPr/>
          <p:nvPr/>
        </p:nvSpPr>
        <p:spPr>
          <a:xfrm>
            <a:off x="628650" y="3797520"/>
            <a:ext cx="2461391" cy="67003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90241" y="2055429"/>
            <a:ext cx="3980793" cy="3121573"/>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4827704" y="3262346"/>
            <a:ext cx="3899994" cy="3159239"/>
          </a:xfrm>
          <a:prstGeom prst="rect">
            <a:avLst/>
          </a:prstGeom>
        </p:spPr>
        <p:txBody>
          <a:bodyPr vert="horz" lIns="68579" tIns="34289" rIns="68579" bIns="34289" rtlCol="0">
            <a:normAutofit/>
          </a:bodyPr>
          <a:lstStyle>
            <a:lvl1pPr marL="228594" indent="-228594" algn="l" defTabSz="914377" rtl="0" eaLnBrk="1" latinLnBrk="0" hangingPunct="1">
              <a:lnSpc>
                <a:spcPct val="90000"/>
              </a:lnSpc>
              <a:spcBef>
                <a:spcPts val="1000"/>
              </a:spcBef>
              <a:buFont typeface="Arial"/>
              <a:buChar char="•"/>
              <a:defRPr sz="2800" b="0" i="0" kern="1200">
                <a:solidFill>
                  <a:schemeClr val="bg1">
                    <a:lumMod val="95000"/>
                  </a:schemeClr>
                </a:solidFill>
                <a:latin typeface="Franklin Gothic Book"/>
                <a:ea typeface="Berthold Akzidenz Grotesk BE Light" charset="0"/>
                <a:cs typeface="Franklin Gothic Book"/>
              </a:defRPr>
            </a:lvl1pPr>
            <a:lvl2pPr marL="685783" indent="-228594" algn="l" defTabSz="914377" rtl="0" eaLnBrk="1" latinLnBrk="0" hangingPunct="1">
              <a:lnSpc>
                <a:spcPct val="90000"/>
              </a:lnSpc>
              <a:spcBef>
                <a:spcPts val="500"/>
              </a:spcBef>
              <a:buFont typeface="Arial"/>
              <a:buChar char="•"/>
              <a:defRPr sz="2400" b="0" i="0" kern="1200">
                <a:solidFill>
                  <a:schemeClr val="bg1">
                    <a:lumMod val="95000"/>
                  </a:schemeClr>
                </a:solidFill>
                <a:latin typeface="Franklin Gothic Book"/>
                <a:ea typeface="Berthold Akzidenz Grotesk BE Light" charset="0"/>
                <a:cs typeface="Franklin Gothic Book"/>
              </a:defRPr>
            </a:lvl2pPr>
            <a:lvl3pPr marL="1142971" indent="-228594" algn="l" defTabSz="914377" rtl="0" eaLnBrk="1" latinLnBrk="0" hangingPunct="1">
              <a:lnSpc>
                <a:spcPct val="90000"/>
              </a:lnSpc>
              <a:spcBef>
                <a:spcPts val="500"/>
              </a:spcBef>
              <a:buFont typeface="Arial"/>
              <a:buChar char="•"/>
              <a:defRPr sz="2000" b="0" i="0" kern="1200">
                <a:solidFill>
                  <a:schemeClr val="bg1">
                    <a:lumMod val="95000"/>
                  </a:schemeClr>
                </a:solidFill>
                <a:latin typeface="Franklin Gothic Book"/>
                <a:ea typeface="Berthold Akzidenz Grotesk BE Light" charset="0"/>
                <a:cs typeface="Franklin Gothic Book"/>
              </a:defRPr>
            </a:lvl3pPr>
            <a:lvl4pPr marL="1600160" indent="-228594" algn="l" defTabSz="914377" rtl="0" eaLnBrk="1" latinLnBrk="0" hangingPunct="1">
              <a:lnSpc>
                <a:spcPct val="90000"/>
              </a:lnSpc>
              <a:spcBef>
                <a:spcPts val="500"/>
              </a:spcBef>
              <a:buFont typeface="Arial"/>
              <a:buChar char="•"/>
              <a:defRPr sz="1900" b="0" i="0" kern="1200">
                <a:solidFill>
                  <a:schemeClr val="bg1">
                    <a:lumMod val="95000"/>
                  </a:schemeClr>
                </a:solidFill>
                <a:latin typeface="Franklin Gothic Book"/>
                <a:ea typeface="Berthold Akzidenz Grotesk BE Light" charset="0"/>
                <a:cs typeface="Franklin Gothic Book"/>
              </a:defRPr>
            </a:lvl4pPr>
            <a:lvl5pPr marL="2057349" indent="-228594" algn="l" defTabSz="914377" rtl="0" eaLnBrk="1" latinLnBrk="0" hangingPunct="1">
              <a:lnSpc>
                <a:spcPct val="90000"/>
              </a:lnSpc>
              <a:spcBef>
                <a:spcPts val="500"/>
              </a:spcBef>
              <a:buFont typeface="Arial"/>
              <a:buChar char="•"/>
              <a:defRPr sz="1900" b="0" i="0" kern="1200">
                <a:solidFill>
                  <a:schemeClr val="bg1">
                    <a:lumMod val="95000"/>
                  </a:schemeClr>
                </a:solidFill>
                <a:latin typeface="Franklin Gothic Book"/>
                <a:ea typeface="Berthold Akzidenz Grotesk BE Light" charset="0"/>
                <a:cs typeface="Franklin Gothic Book"/>
              </a:defRPr>
            </a:lvl5pPr>
            <a:lvl6pPr marL="2514537"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900" kern="1200">
                <a:solidFill>
                  <a:schemeClr val="tx1"/>
                </a:solidFill>
                <a:latin typeface="+mn-lt"/>
                <a:ea typeface="+mn-ea"/>
                <a:cs typeface="+mn-cs"/>
              </a:defRPr>
            </a:lvl9pPr>
          </a:lstStyle>
          <a:p>
            <a:pPr marL="0" indent="0">
              <a:buNone/>
            </a:pPr>
            <a:r>
              <a:rPr lang="en-US" sz="2100" dirty="0"/>
              <a:t>&amp; </a:t>
            </a:r>
          </a:p>
          <a:p>
            <a:pPr marL="0" indent="0">
              <a:buNone/>
            </a:pPr>
            <a:r>
              <a:rPr lang="en-US" sz="2100" dirty="0"/>
              <a:t>(glacial erosion, causes, </a:t>
            </a:r>
            <a:r>
              <a:rPr lang="en-US" sz="2100" dirty="0">
                <a:solidFill>
                  <a:srgbClr val="92D050"/>
                </a:solidFill>
              </a:rPr>
              <a:t>valley</a:t>
            </a:r>
            <a:r>
              <a:rPr lang="en-US" sz="2100" dirty="0"/>
              <a:t>)  </a:t>
            </a:r>
          </a:p>
          <a:p>
            <a:pPr marL="0" indent="0">
              <a:buNone/>
            </a:pPr>
            <a:r>
              <a:rPr lang="en-US" sz="2100" dirty="0"/>
              <a:t>					</a:t>
            </a:r>
          </a:p>
        </p:txBody>
      </p:sp>
    </p:spTree>
    <p:extLst>
      <p:ext uri="{BB962C8B-B14F-4D97-AF65-F5344CB8AC3E}">
        <p14:creationId xmlns:p14="http://schemas.microsoft.com/office/powerpoint/2010/main" val="487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 @ AI2 </a:t>
            </a:r>
          </a:p>
        </p:txBody>
      </p:sp>
      <p:sp>
        <p:nvSpPr>
          <p:cNvPr id="3" name="Content Placeholder 2"/>
          <p:cNvSpPr>
            <a:spLocks noGrp="1"/>
          </p:cNvSpPr>
          <p:nvPr>
            <p:ph idx="1"/>
          </p:nvPr>
        </p:nvSpPr>
        <p:spPr>
          <a:xfrm>
            <a:off x="381000" y="838200"/>
            <a:ext cx="8382000" cy="5287963"/>
          </a:xfrm>
        </p:spPr>
        <p:txBody>
          <a:bodyPr/>
          <a:lstStyle/>
          <a:p>
            <a:r>
              <a:rPr lang="en-US" dirty="0"/>
              <a:t>Been working with Allen Institute for AI (AI2) </a:t>
            </a:r>
          </a:p>
          <a:p>
            <a:pPr lvl="1"/>
            <a:r>
              <a:rPr lang="en-US" sz="2200" dirty="0"/>
              <a:t>On-and-off since 2015, and full-time since this August. </a:t>
            </a:r>
          </a:p>
          <a:p>
            <a:pPr marL="0" indent="0">
              <a:buNone/>
            </a:pPr>
            <a:endParaRPr lang="en-US" dirty="0"/>
          </a:p>
          <a:p>
            <a:r>
              <a:rPr lang="en-US" dirty="0"/>
              <a:t>AI2:</a:t>
            </a:r>
          </a:p>
          <a:p>
            <a:pPr lvl="1"/>
            <a:r>
              <a:rPr lang="en-US" dirty="0"/>
              <a:t>Mission: AI for Common Good </a:t>
            </a:r>
          </a:p>
          <a:p>
            <a:pPr lvl="1"/>
            <a:r>
              <a:rPr lang="en-US" dirty="0"/>
              <a:t>Projects: </a:t>
            </a:r>
          </a:p>
          <a:p>
            <a:pPr lvl="2"/>
            <a:r>
              <a:rPr lang="en-US" dirty="0"/>
              <a:t>Natural Language Processing </a:t>
            </a:r>
          </a:p>
          <a:p>
            <a:pPr lvl="2"/>
            <a:r>
              <a:rPr lang="en-US" dirty="0"/>
              <a:t>Computer Vision </a:t>
            </a:r>
          </a:p>
          <a:p>
            <a:pPr lvl="2"/>
            <a:r>
              <a:rPr lang="en-US" dirty="0"/>
              <a:t>AI and Fairness </a:t>
            </a:r>
          </a:p>
          <a:p>
            <a:pPr lvl="2"/>
            <a:r>
              <a:rPr lang="en-US" dirty="0"/>
              <a:t>etc. </a:t>
            </a:r>
          </a:p>
        </p:txBody>
      </p:sp>
      <p:sp>
        <p:nvSpPr>
          <p:cNvPr id="4" name="Slide Number Placeholder 3"/>
          <p:cNvSpPr>
            <a:spLocks noGrp="1"/>
          </p:cNvSpPr>
          <p:nvPr>
            <p:ph type="sldNum" sz="quarter" idx="12"/>
          </p:nvPr>
        </p:nvSpPr>
        <p:spPr/>
        <p:txBody>
          <a:bodyPr/>
          <a:lstStyle/>
          <a:p>
            <a:fld id="{2950F06C-DC55-49E8-966D-651E62CB7ADF}" type="slidenum">
              <a:rPr lang="en-US" smtClean="0"/>
              <a:pPr/>
              <a:t>58</a:t>
            </a:fld>
            <a:endParaRPr lang="en-US"/>
          </a:p>
        </p:txBody>
      </p:sp>
      <p:pic>
        <p:nvPicPr>
          <p:cNvPr id="6" name="Picture 5">
            <a:extLst>
              <a:ext uri="{FF2B5EF4-FFF2-40B4-BE49-F238E27FC236}">
                <a16:creationId xmlns:a16="http://schemas.microsoft.com/office/drawing/2014/main" id="{0099AAB7-1288-C843-961C-170C870962EF}"/>
              </a:ext>
            </a:extLst>
          </p:cNvPr>
          <p:cNvPicPr>
            <a:picLocks noChangeAspect="1"/>
          </p:cNvPicPr>
          <p:nvPr/>
        </p:nvPicPr>
        <p:blipFill rotWithShape="1">
          <a:blip r:embed="rId3"/>
          <a:srcRect r="16949"/>
          <a:stretch/>
        </p:blipFill>
        <p:spPr>
          <a:xfrm>
            <a:off x="5029200" y="3937794"/>
            <a:ext cx="3733800" cy="2247900"/>
          </a:xfrm>
          <a:prstGeom prst="rect">
            <a:avLst/>
          </a:prstGeom>
        </p:spPr>
      </p:pic>
    </p:spTree>
    <p:extLst>
      <p:ext uri="{BB962C8B-B14F-4D97-AF65-F5344CB8AC3E}">
        <p14:creationId xmlns:p14="http://schemas.microsoft.com/office/powerpoint/2010/main" val="126237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0"/>
          <p:cNvSpPr txBox="1">
            <a:spLocks noGrp="1"/>
          </p:cNvSpPr>
          <p:nvPr>
            <p:ph type="title"/>
          </p:nvPr>
        </p:nvSpPr>
        <p:spPr>
          <a:xfrm>
            <a:off x="0" y="0"/>
            <a:ext cx="9144000" cy="533400"/>
          </a:xfrm>
          <a:prstGeom prst="rect">
            <a:avLst/>
          </a:prstGeom>
          <a:solidFill>
            <a:srgbClr val="083D7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200" b="0" i="0" u="none" strike="noStrike" cap="none">
                <a:solidFill>
                  <a:schemeClr val="lt1"/>
                </a:solidFill>
                <a:latin typeface="Arial"/>
                <a:ea typeface="Arial"/>
                <a:cs typeface="Arial"/>
                <a:sym typeface="Arial"/>
              </a:rPr>
              <a:t> Handling Lexical Variability</a:t>
            </a:r>
            <a:endParaRPr sz="3200" b="0" i="0" u="none" strike="noStrike" cap="none">
              <a:solidFill>
                <a:schemeClr val="lt1"/>
              </a:solidFill>
              <a:latin typeface="Arial"/>
              <a:ea typeface="Arial"/>
              <a:cs typeface="Arial"/>
              <a:sym typeface="Arial"/>
            </a:endParaRPr>
          </a:p>
        </p:txBody>
      </p:sp>
      <p:sp>
        <p:nvSpPr>
          <p:cNvPr id="595" name="Google Shape;595;p50"/>
          <p:cNvSpPr txBox="1">
            <a:spLocks noGrp="1"/>
          </p:cNvSpPr>
          <p:nvPr>
            <p:ph type="body" idx="1"/>
          </p:nvPr>
        </p:nvSpPr>
        <p:spPr>
          <a:xfrm>
            <a:off x="381000" y="762000"/>
            <a:ext cx="8382000" cy="5364163"/>
          </a:xfrm>
          <a:prstGeom prst="rect">
            <a:avLst/>
          </a:prstGeom>
          <a:noFill/>
          <a:ln>
            <a:noFill/>
          </a:ln>
        </p:spPr>
        <p:txBody>
          <a:bodyPr spcFirstLastPara="1" wrap="square" lIns="91425" tIns="45700" rIns="91425" bIns="45700" anchor="t" anchorCtr="0">
            <a:noAutofit/>
          </a:bodyPr>
          <a:lstStyle/>
          <a:p>
            <a:pPr marL="342900" marR="0" lvl="0" indent="-215900" algn="l" rtl="0">
              <a:spcBef>
                <a:spcPts val="0"/>
              </a:spcBef>
              <a:spcAft>
                <a:spcPts val="0"/>
              </a:spcAft>
              <a:buClr>
                <a:schemeClr val="dk1"/>
              </a:buClr>
              <a:buSzPts val="2000"/>
              <a:buFont typeface="Noto Sans Symbols"/>
              <a:buNone/>
            </a:pPr>
            <a:endParaRPr sz="2000" b="0" i="0" u="none" strike="noStrike" cap="none" dirty="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Noto Sans Symbols"/>
              <a:buNone/>
            </a:pPr>
            <a:r>
              <a:rPr lang="en-US" sz="2000" b="0" i="0" u="none" strike="noStrike" cap="none" dirty="0">
                <a:solidFill>
                  <a:schemeClr val="dk1"/>
                </a:solidFill>
                <a:latin typeface="Arial"/>
                <a:ea typeface="Arial"/>
                <a:cs typeface="Arial"/>
                <a:sym typeface="Arial"/>
              </a:rPr>
              <a:t>Knowledge is expressed in a </a:t>
            </a:r>
            <a:r>
              <a:rPr lang="en-US" sz="2000" b="1" i="0" u="none" strike="noStrike" cap="none" dirty="0">
                <a:solidFill>
                  <a:srgbClr val="FF0000"/>
                </a:solidFill>
                <a:latin typeface="Arial"/>
                <a:ea typeface="Arial"/>
                <a:cs typeface="Arial"/>
                <a:sym typeface="Arial"/>
              </a:rPr>
              <a:t>variety of linguistic forms</a:t>
            </a:r>
            <a:endParaRPr dirty="0"/>
          </a:p>
          <a:p>
            <a:pPr marL="742950" marR="0" lvl="1" indent="-285750" algn="l" rtl="0">
              <a:spcBef>
                <a:spcPts val="400"/>
              </a:spcBef>
              <a:spcAft>
                <a:spcPts val="0"/>
              </a:spcAft>
              <a:buClr>
                <a:schemeClr val="dk1"/>
              </a:buClr>
              <a:buSzPts val="2000"/>
              <a:buFont typeface="Noto Sans Symbols"/>
              <a:buChar char="▪"/>
            </a:pPr>
            <a:r>
              <a:rPr lang="en-US" sz="2000" b="0" i="0" u="none" strike="noStrike" cap="none" dirty="0">
                <a:solidFill>
                  <a:schemeClr val="dk1"/>
                </a:solidFill>
                <a:latin typeface="Arial"/>
                <a:ea typeface="Arial"/>
                <a:cs typeface="Arial"/>
                <a:sym typeface="Arial"/>
              </a:rPr>
              <a:t>Simple textual variation confuses even the best solvers</a:t>
            </a:r>
            <a:endParaRPr dirty="0"/>
          </a:p>
          <a:p>
            <a:pPr marL="742950" marR="0" lvl="1" indent="-285750" algn="l" rtl="0">
              <a:spcBef>
                <a:spcPts val="400"/>
              </a:spcBef>
              <a:spcAft>
                <a:spcPts val="0"/>
              </a:spcAft>
              <a:buClr>
                <a:schemeClr val="dk1"/>
              </a:buClr>
              <a:buSzPts val="2000"/>
              <a:buFont typeface="Noto Sans Symbols"/>
              <a:buChar char="▪"/>
            </a:pPr>
            <a:r>
              <a:rPr lang="en-US" sz="2000" b="0" i="0" u="none" strike="noStrike" cap="none" dirty="0">
                <a:solidFill>
                  <a:schemeClr val="dk1"/>
                </a:solidFill>
                <a:latin typeface="Arial"/>
                <a:ea typeface="Arial"/>
                <a:cs typeface="Arial"/>
                <a:sym typeface="Arial"/>
              </a:rPr>
              <a:t>No single knowledge representation (e.g., Open IE tuples) suffices</a:t>
            </a:r>
            <a:endParaRPr dirty="0"/>
          </a:p>
          <a:p>
            <a:pPr marL="742950" marR="0" lvl="1" indent="-158750" algn="l" rtl="0">
              <a:spcBef>
                <a:spcPts val="400"/>
              </a:spcBef>
              <a:spcAft>
                <a:spcPts val="0"/>
              </a:spcAft>
              <a:buClr>
                <a:schemeClr val="dk1"/>
              </a:buClr>
              <a:buSzPts val="2000"/>
              <a:buFont typeface="Noto Sans Symbols"/>
              <a:buNone/>
            </a:pPr>
            <a:endParaRPr sz="20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ts val="2000"/>
              <a:buFont typeface="Noto Sans Symbols"/>
              <a:buChar char="▪"/>
            </a:pPr>
            <a:r>
              <a:rPr lang="en-US" sz="2000" b="0" i="0" u="none" strike="noStrike" cap="none" dirty="0">
                <a:solidFill>
                  <a:schemeClr val="dk1"/>
                </a:solidFill>
                <a:latin typeface="Arial"/>
                <a:ea typeface="Arial"/>
                <a:cs typeface="Arial"/>
                <a:sym typeface="Arial"/>
              </a:rPr>
              <a:t>Idea: </a:t>
            </a:r>
            <a:r>
              <a:rPr lang="en-US" sz="2000" b="1" i="0" u="none" strike="noStrike" cap="none" dirty="0">
                <a:solidFill>
                  <a:schemeClr val="dk1"/>
                </a:solidFill>
                <a:latin typeface="Arial"/>
                <a:ea typeface="Arial"/>
                <a:cs typeface="Arial"/>
                <a:sym typeface="Arial"/>
              </a:rPr>
              <a:t>Reason over (multiple) semantic abstractions of text</a:t>
            </a:r>
            <a:endParaRPr dirty="0"/>
          </a:p>
          <a:p>
            <a:pPr marL="857250" marR="0" lvl="1" indent="-457200" algn="l" rtl="0">
              <a:spcBef>
                <a:spcPts val="400"/>
              </a:spcBef>
              <a:spcAft>
                <a:spcPts val="0"/>
              </a:spcAft>
              <a:buClr>
                <a:schemeClr val="dk1"/>
              </a:buClr>
              <a:buSzPts val="2000"/>
              <a:buFont typeface="Noto Sans Symbols"/>
              <a:buChar char="▪"/>
            </a:pPr>
            <a:r>
              <a:rPr lang="en-US" sz="2000" b="0" i="0" u="none" strike="noStrike" cap="none" dirty="0">
                <a:solidFill>
                  <a:schemeClr val="dk1"/>
                </a:solidFill>
                <a:latin typeface="Arial"/>
                <a:ea typeface="Arial"/>
                <a:cs typeface="Arial"/>
                <a:sym typeface="Arial"/>
              </a:rPr>
              <a:t>Use off-the-shelf, pre-trained NLP modules</a:t>
            </a:r>
            <a:endParaRPr dirty="0"/>
          </a:p>
          <a:p>
            <a:pPr marL="857250" marR="0" lvl="1" indent="-457200" algn="l" rtl="0">
              <a:spcBef>
                <a:spcPts val="400"/>
              </a:spcBef>
              <a:spcAft>
                <a:spcPts val="0"/>
              </a:spcAft>
              <a:buClr>
                <a:schemeClr val="dk1"/>
              </a:buClr>
              <a:buSzPts val="2000"/>
              <a:buFont typeface="Noto Sans Symbols"/>
              <a:buChar char="▪"/>
            </a:pPr>
            <a:r>
              <a:rPr lang="en-US" sz="2000" b="0" i="0" u="none" strike="noStrike" cap="none" dirty="0">
                <a:solidFill>
                  <a:schemeClr val="dk1"/>
                </a:solidFill>
                <a:latin typeface="Arial"/>
                <a:ea typeface="Arial"/>
                <a:cs typeface="Arial"/>
                <a:sym typeface="Arial"/>
              </a:rPr>
              <a:t>Multiple views for a more complete semantic understanding</a:t>
            </a:r>
            <a:endParaRPr dirty="0"/>
          </a:p>
          <a:p>
            <a:pPr marL="1257300" marR="0" lvl="2" indent="-457200" algn="l" rtl="0">
              <a:spcBef>
                <a:spcPts val="320"/>
              </a:spcBef>
              <a:spcAft>
                <a:spcPts val="0"/>
              </a:spcAft>
              <a:buClr>
                <a:schemeClr val="dk1"/>
              </a:buClr>
              <a:buSzPts val="1600"/>
              <a:buFont typeface="Noto Sans Symbols"/>
              <a:buChar char="▪"/>
            </a:pPr>
            <a:r>
              <a:rPr lang="en-US" sz="1600" b="0" i="0" u="none" strike="noStrike" cap="none" dirty="0">
                <a:solidFill>
                  <a:schemeClr val="dk1"/>
                </a:solidFill>
                <a:latin typeface="Arial"/>
                <a:ea typeface="Arial"/>
                <a:cs typeface="Arial"/>
                <a:sym typeface="Arial"/>
              </a:rPr>
              <a:t>SRL frames </a:t>
            </a:r>
            <a:r>
              <a:rPr lang="en-US" sz="1400" b="0" i="0" u="none" strike="noStrike" cap="none" dirty="0">
                <a:solidFill>
                  <a:schemeClr val="dk1"/>
                </a:solidFill>
                <a:latin typeface="Arial"/>
                <a:ea typeface="Arial"/>
                <a:cs typeface="Arial"/>
                <a:sym typeface="Arial"/>
              </a:rPr>
              <a:t>(verbs, prepositions, comma)</a:t>
            </a:r>
            <a:r>
              <a:rPr lang="en-US" sz="1600" b="0" i="0" u="none" strike="noStrike" cap="none" dirty="0">
                <a:solidFill>
                  <a:schemeClr val="dk1"/>
                </a:solidFill>
                <a:latin typeface="Arial"/>
                <a:ea typeface="Arial"/>
                <a:cs typeface="Arial"/>
                <a:sym typeface="Arial"/>
              </a:rPr>
              <a:t>, dependency parse,</a:t>
            </a:r>
            <a:br>
              <a:rPr lang="en-US" sz="1600" b="0" i="0" u="none" strike="noStrike" cap="none" dirty="0">
                <a:solidFill>
                  <a:schemeClr val="dk1"/>
                </a:solidFill>
                <a:latin typeface="Arial"/>
                <a:ea typeface="Arial"/>
                <a:cs typeface="Arial"/>
                <a:sym typeface="Arial"/>
              </a:rPr>
            </a:br>
            <a:r>
              <a:rPr lang="en-US" sz="1600" b="0" i="0" u="none" strike="noStrike" cap="none" dirty="0">
                <a:solidFill>
                  <a:schemeClr val="dk1"/>
                </a:solidFill>
                <a:latin typeface="Arial"/>
                <a:ea typeface="Arial"/>
                <a:cs typeface="Arial"/>
                <a:sym typeface="Arial"/>
              </a:rPr>
              <a:t>coreference sets, lexical similarity links, raw text sequence</a:t>
            </a:r>
            <a:endParaRPr dirty="0"/>
          </a:p>
          <a:p>
            <a:pPr marL="1257300" marR="0" lvl="2" indent="-355600" algn="l" rtl="0">
              <a:spcBef>
                <a:spcPts val="320"/>
              </a:spcBef>
              <a:spcAft>
                <a:spcPts val="0"/>
              </a:spcAft>
              <a:buClr>
                <a:schemeClr val="dk1"/>
              </a:buClr>
              <a:buSzPts val="1600"/>
              <a:buFont typeface="Noto Sans Symbols"/>
              <a:buNone/>
            </a:pPr>
            <a:endParaRPr sz="16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ts val="2000"/>
              <a:buFont typeface="Noto Sans Symbols"/>
              <a:buChar char="▪"/>
            </a:pPr>
            <a:r>
              <a:rPr lang="en-US" sz="2000" b="0" i="0" u="none" strike="noStrike" cap="none" dirty="0">
                <a:solidFill>
                  <a:schemeClr val="dk1"/>
                </a:solidFill>
                <a:latin typeface="Arial"/>
                <a:ea typeface="Arial"/>
                <a:cs typeface="Arial"/>
                <a:sym typeface="Arial"/>
              </a:rPr>
              <a:t>Unified representation as a family of </a:t>
            </a:r>
            <a:r>
              <a:rPr lang="en-US" sz="2000" b="1" i="0" u="none" strike="noStrike" cap="none" dirty="0">
                <a:solidFill>
                  <a:srgbClr val="008000"/>
                </a:solidFill>
                <a:latin typeface="Arial"/>
                <a:ea typeface="Arial"/>
                <a:cs typeface="Arial"/>
                <a:sym typeface="Arial"/>
              </a:rPr>
              <a:t>Semantic Graphs</a:t>
            </a:r>
            <a:endParaRPr sz="2000" b="1" i="0" u="none" strike="noStrike" cap="none" dirty="0">
              <a:solidFill>
                <a:srgbClr val="008000"/>
              </a:solidFill>
              <a:latin typeface="Arial"/>
              <a:ea typeface="Arial"/>
              <a:cs typeface="Arial"/>
              <a:sym typeface="Arial"/>
            </a:endParaRPr>
          </a:p>
          <a:p>
            <a:pPr marL="857250" marR="0" lvl="1" indent="-457200" algn="l" rtl="0">
              <a:spcBef>
                <a:spcPts val="360"/>
              </a:spcBef>
              <a:spcAft>
                <a:spcPts val="0"/>
              </a:spcAft>
              <a:buClr>
                <a:schemeClr val="dk1"/>
              </a:buClr>
              <a:buSzPts val="1800"/>
              <a:buFont typeface="Noto Sans Symbols"/>
              <a:buChar char="▪"/>
            </a:pPr>
            <a:r>
              <a:rPr lang="en-US" sz="1800" b="0" i="0" u="none" strike="noStrike" cap="none" dirty="0" err="1">
                <a:solidFill>
                  <a:schemeClr val="dk1"/>
                </a:solidFill>
                <a:latin typeface="Arial"/>
                <a:ea typeface="Arial"/>
                <a:cs typeface="Arial"/>
                <a:sym typeface="Arial"/>
              </a:rPr>
              <a:t>PredArg</a:t>
            </a:r>
            <a:r>
              <a:rPr lang="en-US" sz="1800" b="0" i="0" u="none" strike="noStrike" cap="none" dirty="0">
                <a:solidFill>
                  <a:schemeClr val="dk1"/>
                </a:solidFill>
                <a:latin typeface="Arial"/>
                <a:ea typeface="Arial"/>
                <a:cs typeface="Arial"/>
                <a:sym typeface="Arial"/>
              </a:rPr>
              <a:t> graphs, trees, clusters, sequences</a:t>
            </a:r>
            <a:endParaRPr dirty="0"/>
          </a:p>
          <a:p>
            <a:pPr marL="857250" marR="0" lvl="1" indent="-457200" algn="l" rtl="0">
              <a:spcBef>
                <a:spcPts val="360"/>
              </a:spcBef>
              <a:spcAft>
                <a:spcPts val="0"/>
              </a:spcAft>
              <a:buClr>
                <a:schemeClr val="dk1"/>
              </a:buClr>
              <a:buSzPts val="1800"/>
              <a:buFont typeface="Noto Sans Symbols"/>
              <a:buChar char="▪"/>
            </a:pPr>
            <a:r>
              <a:rPr lang="en-US" sz="1800" b="0" i="0" u="none" strike="noStrike" cap="none" dirty="0">
                <a:solidFill>
                  <a:schemeClr val="dk1"/>
                </a:solidFill>
                <a:latin typeface="Arial"/>
                <a:ea typeface="Arial"/>
                <a:cs typeface="Arial"/>
                <a:sym typeface="Arial"/>
              </a:rPr>
              <a:t>Connected via textual similarity links</a:t>
            </a:r>
            <a:endParaRPr sz="1800" b="0" i="0" u="none" strike="noStrike" cap="none" dirty="0">
              <a:solidFill>
                <a:schemeClr val="dk1"/>
              </a:solidFill>
              <a:latin typeface="Arial"/>
              <a:ea typeface="Arial"/>
              <a:cs typeface="Arial"/>
              <a:sym typeface="Arial"/>
            </a:endParaRPr>
          </a:p>
          <a:p>
            <a:pPr marL="1257300" marR="0" lvl="2" indent="-355600" algn="l" rtl="0">
              <a:spcBef>
                <a:spcPts val="320"/>
              </a:spcBef>
              <a:spcAft>
                <a:spcPts val="0"/>
              </a:spcAft>
              <a:buClr>
                <a:schemeClr val="dk1"/>
              </a:buClr>
              <a:buSzPts val="1600"/>
              <a:buFont typeface="Noto Sans Symbols"/>
              <a:buNone/>
            </a:pPr>
            <a:endParaRPr sz="16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ts val="2000"/>
              <a:buFont typeface="Noto Sans Symbols"/>
              <a:buChar char="▪"/>
            </a:pPr>
            <a:r>
              <a:rPr lang="en-US" sz="2000" b="0" i="0" u="none" strike="noStrike" cap="none" dirty="0">
                <a:solidFill>
                  <a:schemeClr val="dk1"/>
                </a:solidFill>
                <a:latin typeface="Arial"/>
                <a:ea typeface="Arial"/>
                <a:cs typeface="Arial"/>
                <a:sym typeface="Arial"/>
              </a:rPr>
              <a:t>Same ILP-based reasoning formalism as before</a:t>
            </a:r>
            <a:endParaRPr sz="2000" b="0" i="0" u="none" strike="noStrike" cap="none" dirty="0">
              <a:solidFill>
                <a:schemeClr val="dk1"/>
              </a:solidFill>
              <a:latin typeface="Arial"/>
              <a:ea typeface="Arial"/>
              <a:cs typeface="Arial"/>
              <a:sym typeface="Arial"/>
            </a:endParaRPr>
          </a:p>
          <a:p>
            <a:pPr marL="342900" marR="0" lvl="0" indent="-215900" algn="l" rtl="0">
              <a:spcBef>
                <a:spcPts val="400"/>
              </a:spcBef>
              <a:spcAft>
                <a:spcPts val="0"/>
              </a:spcAft>
              <a:buClr>
                <a:schemeClr val="dk1"/>
              </a:buClr>
              <a:buSzPts val="2000"/>
              <a:buFont typeface="Noto Sans Symbols"/>
              <a:buNone/>
            </a:pPr>
            <a:endParaRPr sz="2000" b="0" i="0" u="none" strike="noStrike" cap="none" dirty="0">
              <a:solidFill>
                <a:schemeClr val="dk1"/>
              </a:solidFill>
              <a:latin typeface="Arial"/>
              <a:ea typeface="Arial"/>
              <a:cs typeface="Arial"/>
              <a:sym typeface="Arial"/>
            </a:endParaRPr>
          </a:p>
        </p:txBody>
      </p:sp>
      <p:sp>
        <p:nvSpPr>
          <p:cNvPr id="596" name="Google Shape;596;p50"/>
          <p:cNvSpPr txBox="1">
            <a:spLocks noGrp="1"/>
          </p:cNvSpPr>
          <p:nvPr>
            <p:ph type="sldNum" idx="12"/>
          </p:nvPr>
        </p:nvSpPr>
        <p:spPr>
          <a:xfrm>
            <a:off x="400664" y="6245225"/>
            <a:ext cx="2133600" cy="476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b="0">
                <a:solidFill>
                  <a:schemeClr val="dk1"/>
                </a:solidFill>
                <a:latin typeface="Arial"/>
                <a:ea typeface="Arial"/>
                <a:cs typeface="Arial"/>
                <a:sym typeface="Arial"/>
              </a:rPr>
              <a:t>59</a:t>
            </a:fld>
            <a:endParaRPr sz="1400" b="0">
              <a:solidFill>
                <a:schemeClr val="dk1"/>
              </a:solidFill>
              <a:latin typeface="Arial"/>
              <a:ea typeface="Arial"/>
              <a:cs typeface="Arial"/>
              <a:sym typeface="Arial"/>
            </a:endParaRPr>
          </a:p>
        </p:txBody>
      </p:sp>
      <p:sp>
        <p:nvSpPr>
          <p:cNvPr id="10" name="Google Shape;415;p34">
            <a:extLst>
              <a:ext uri="{FF2B5EF4-FFF2-40B4-BE49-F238E27FC236}">
                <a16:creationId xmlns:a16="http://schemas.microsoft.com/office/drawing/2014/main" id="{EA025C30-9DFF-4546-84FA-8BD1A8C88491}"/>
              </a:ext>
            </a:extLst>
          </p:cNvPr>
          <p:cNvSpPr txBox="1"/>
          <p:nvPr/>
        </p:nvSpPr>
        <p:spPr>
          <a:xfrm>
            <a:off x="7544825" y="960123"/>
            <a:ext cx="1365000" cy="369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AAAI-2018</a:t>
            </a:r>
            <a:endParaRPr sz="1800" b="1" dirty="0">
              <a:solidFill>
                <a:schemeClr val="dk1"/>
              </a:solidFill>
              <a:latin typeface="Arial"/>
              <a:ea typeface="Arial"/>
              <a:cs typeface="Arial"/>
              <a:sym typeface="Arial"/>
            </a:endParaRPr>
          </a:p>
        </p:txBody>
      </p:sp>
      <p:pic>
        <p:nvPicPr>
          <p:cNvPr id="11" name="Google Shape;417;p34">
            <a:extLst>
              <a:ext uri="{FF2B5EF4-FFF2-40B4-BE49-F238E27FC236}">
                <a16:creationId xmlns:a16="http://schemas.microsoft.com/office/drawing/2014/main" id="{0AA20E9C-61CE-BC44-8601-3B5A4DBC051C}"/>
              </a:ext>
            </a:extLst>
          </p:cNvPr>
          <p:cNvPicPr preferRelativeResize="0"/>
          <p:nvPr/>
        </p:nvPicPr>
        <p:blipFill rotWithShape="1">
          <a:blip r:embed="rId3">
            <a:alphaModFix/>
          </a:blip>
          <a:srcRect/>
          <a:stretch/>
        </p:blipFill>
        <p:spPr>
          <a:xfrm>
            <a:off x="7465325" y="157719"/>
            <a:ext cx="762000" cy="762000"/>
          </a:xfrm>
          <a:prstGeom prst="rect">
            <a:avLst/>
          </a:prstGeom>
          <a:noFill/>
          <a:ln>
            <a:noFill/>
          </a:ln>
        </p:spPr>
      </p:pic>
      <p:pic>
        <p:nvPicPr>
          <p:cNvPr id="15" name="Picture 14">
            <a:extLst>
              <a:ext uri="{FF2B5EF4-FFF2-40B4-BE49-F238E27FC236}">
                <a16:creationId xmlns:a16="http://schemas.microsoft.com/office/drawing/2014/main" id="{851877F7-63F2-2342-886F-7D3E80542915}"/>
              </a:ext>
            </a:extLst>
          </p:cNvPr>
          <p:cNvPicPr>
            <a:picLocks noChangeAspect="1"/>
          </p:cNvPicPr>
          <p:nvPr/>
        </p:nvPicPr>
        <p:blipFill>
          <a:blip r:embed="rId4"/>
          <a:stretch>
            <a:fillRect/>
          </a:stretch>
        </p:blipFill>
        <p:spPr>
          <a:xfrm>
            <a:off x="8229601" y="154173"/>
            <a:ext cx="762000" cy="762000"/>
          </a:xfrm>
          <a:prstGeom prst="rect">
            <a:avLst/>
          </a:prstGeom>
        </p:spPr>
      </p:pic>
      <p:sp>
        <p:nvSpPr>
          <p:cNvPr id="16" name="Google Shape;415;p34">
            <a:extLst>
              <a:ext uri="{FF2B5EF4-FFF2-40B4-BE49-F238E27FC236}">
                <a16:creationId xmlns:a16="http://schemas.microsoft.com/office/drawing/2014/main" id="{85AB7DAE-61EC-CE46-915B-D25BB72BFA98}"/>
              </a:ext>
            </a:extLst>
          </p:cNvPr>
          <p:cNvSpPr txBox="1"/>
          <p:nvPr/>
        </p:nvSpPr>
        <p:spPr>
          <a:xfrm>
            <a:off x="7544825" y="1371600"/>
            <a:ext cx="1365000" cy="3693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dirty="0">
                <a:solidFill>
                  <a:schemeClr val="dk1"/>
                </a:solidFill>
                <a:latin typeface="Arial"/>
                <a:ea typeface="Arial"/>
                <a:cs typeface="Arial"/>
                <a:sym typeface="Arial"/>
              </a:rPr>
              <a:t>ACL-2017</a:t>
            </a:r>
            <a:endParaRPr sz="18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1558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26D5A1FE-8CB3-46A4-88AE-3CFAECC1B9F4}"/>
              </a:ext>
            </a:extLst>
          </p:cNvPr>
          <p:cNvSpPr/>
          <p:nvPr/>
        </p:nvSpPr>
        <p:spPr bwMode="auto">
          <a:xfrm>
            <a:off x="609600" y="990600"/>
            <a:ext cx="8001000" cy="1630554"/>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 name="Title 1">
            <a:extLst>
              <a:ext uri="{FF2B5EF4-FFF2-40B4-BE49-F238E27FC236}">
                <a16:creationId xmlns:a16="http://schemas.microsoft.com/office/drawing/2014/main" id="{98C305F5-FFFD-4000-B744-AAF702668928}"/>
              </a:ext>
            </a:extLst>
          </p:cNvPr>
          <p:cNvSpPr>
            <a:spLocks noGrp="1"/>
          </p:cNvSpPr>
          <p:nvPr>
            <p:ph type="title"/>
          </p:nvPr>
        </p:nvSpPr>
        <p:spPr/>
        <p:txBody>
          <a:bodyPr/>
          <a:lstStyle/>
          <a:p>
            <a:r>
              <a:rPr lang="en-US" dirty="0"/>
              <a:t>Example Question: Reasoning by Chaining</a:t>
            </a:r>
          </a:p>
        </p:txBody>
      </p:sp>
      <p:sp>
        <p:nvSpPr>
          <p:cNvPr id="3" name="Rectangle 2">
            <a:extLst>
              <a:ext uri="{FF2B5EF4-FFF2-40B4-BE49-F238E27FC236}">
                <a16:creationId xmlns:a16="http://schemas.microsoft.com/office/drawing/2014/main" id="{C5A6542B-648B-473E-AA14-CF8FEAE4DF13}"/>
              </a:ext>
            </a:extLst>
          </p:cNvPr>
          <p:cNvSpPr/>
          <p:nvPr/>
        </p:nvSpPr>
        <p:spPr>
          <a:xfrm>
            <a:off x="688848" y="1066236"/>
            <a:ext cx="8226552" cy="1754326"/>
          </a:xfrm>
          <a:prstGeom prst="rect">
            <a:avLst/>
          </a:prstGeom>
        </p:spPr>
        <p:txBody>
          <a:bodyPr wrap="square">
            <a:spAutoFit/>
          </a:bodyPr>
          <a:lstStyle/>
          <a:p>
            <a:r>
              <a:rPr lang="en-US" b="0" dirty="0"/>
              <a:t>The cell structure that makes a </a:t>
            </a:r>
            <a:r>
              <a:rPr lang="en-US" b="0" dirty="0">
                <a:highlight>
                  <a:srgbClr val="00FF00"/>
                </a:highlight>
              </a:rPr>
              <a:t>plant cell </a:t>
            </a:r>
            <a:r>
              <a:rPr lang="en-US" b="0" dirty="0"/>
              <a:t>more rigid than an animal cell is the (A) cell membrane. </a:t>
            </a:r>
          </a:p>
          <a:p>
            <a:r>
              <a:rPr lang="en-US" b="0" dirty="0"/>
              <a:t>(B) cytoplasm. </a:t>
            </a:r>
          </a:p>
          <a:p>
            <a:r>
              <a:rPr lang="en-US" b="0" dirty="0"/>
              <a:t>(C) </a:t>
            </a:r>
            <a:r>
              <a:rPr lang="en-US" b="0" dirty="0">
                <a:highlight>
                  <a:srgbClr val="00FF00"/>
                </a:highlight>
              </a:rPr>
              <a:t>cell wall. </a:t>
            </a:r>
          </a:p>
          <a:p>
            <a:r>
              <a:rPr lang="en-US" b="0" dirty="0"/>
              <a:t>(D) ribosome.</a:t>
            </a:r>
          </a:p>
          <a:p>
            <a:r>
              <a:rPr lang="en-US" b="0" dirty="0"/>
              <a:t> </a:t>
            </a:r>
          </a:p>
        </p:txBody>
      </p:sp>
      <p:sp>
        <p:nvSpPr>
          <p:cNvPr id="9" name="Rectangle 8">
            <a:extLst>
              <a:ext uri="{FF2B5EF4-FFF2-40B4-BE49-F238E27FC236}">
                <a16:creationId xmlns:a16="http://schemas.microsoft.com/office/drawing/2014/main" id="{79C5CE55-B1D4-4840-9CB8-2C1BE4243697}"/>
              </a:ext>
            </a:extLst>
          </p:cNvPr>
          <p:cNvSpPr/>
          <p:nvPr/>
        </p:nvSpPr>
        <p:spPr>
          <a:xfrm>
            <a:off x="724017" y="4650861"/>
            <a:ext cx="2665359" cy="646331"/>
          </a:xfrm>
          <a:prstGeom prst="rect">
            <a:avLst/>
          </a:prstGeom>
          <a:ln>
            <a:solidFill>
              <a:schemeClr val="tx1"/>
            </a:solidFill>
          </a:ln>
        </p:spPr>
        <p:txBody>
          <a:bodyPr wrap="square">
            <a:spAutoFit/>
          </a:bodyPr>
          <a:lstStyle/>
          <a:p>
            <a:pPr fontAlgn="t"/>
            <a:r>
              <a:rPr lang="en-US" b="0" dirty="0">
                <a:highlight>
                  <a:srgbClr val="00FF00"/>
                </a:highlight>
              </a:rPr>
              <a:t>Plants</a:t>
            </a:r>
            <a:r>
              <a:rPr lang="en-US" b="0" dirty="0"/>
              <a:t> use </a:t>
            </a:r>
            <a:r>
              <a:rPr lang="en-US" b="0" dirty="0">
                <a:highlight>
                  <a:srgbClr val="00FFFF"/>
                </a:highlight>
              </a:rPr>
              <a:t>cellulose</a:t>
            </a:r>
            <a:r>
              <a:rPr lang="en-US" b="0" dirty="0"/>
              <a:t> for their </a:t>
            </a:r>
            <a:r>
              <a:rPr lang="en-US" b="0" dirty="0">
                <a:highlight>
                  <a:srgbClr val="00FF00"/>
                </a:highlight>
              </a:rPr>
              <a:t>cell walls.</a:t>
            </a:r>
          </a:p>
        </p:txBody>
      </p:sp>
      <p:cxnSp>
        <p:nvCxnSpPr>
          <p:cNvPr id="34" name="Straight Arrow Connector 33">
            <a:extLst>
              <a:ext uri="{FF2B5EF4-FFF2-40B4-BE49-F238E27FC236}">
                <a16:creationId xmlns:a16="http://schemas.microsoft.com/office/drawing/2014/main" id="{1EB5D459-A5DC-49DF-B61A-732E0E850F14}"/>
              </a:ext>
            </a:extLst>
          </p:cNvPr>
          <p:cNvCxnSpPr>
            <a:cxnSpLocks/>
          </p:cNvCxnSpPr>
          <p:nvPr/>
        </p:nvCxnSpPr>
        <p:spPr bwMode="auto">
          <a:xfrm flipV="1">
            <a:off x="1434691" y="2207140"/>
            <a:ext cx="164990" cy="2364860"/>
          </a:xfrm>
          <a:prstGeom prst="straightConnector1">
            <a:avLst/>
          </a:prstGeom>
          <a:noFill/>
          <a:ln w="19050" cap="flat" cmpd="sng" algn="ctr">
            <a:solidFill>
              <a:schemeClr val="tx1"/>
            </a:solidFill>
            <a:prstDash val="solid"/>
            <a:round/>
            <a:headEnd type="triangle" w="lg" len="lg"/>
            <a:tailEnd type="none" w="med" len="med"/>
          </a:ln>
          <a:effectLst/>
        </p:spPr>
      </p:cxnSp>
      <p:cxnSp>
        <p:nvCxnSpPr>
          <p:cNvPr id="19" name="Straight Arrow Connector 18">
            <a:extLst>
              <a:ext uri="{FF2B5EF4-FFF2-40B4-BE49-F238E27FC236}">
                <a16:creationId xmlns:a16="http://schemas.microsoft.com/office/drawing/2014/main" id="{38B72644-D2C9-40A5-B241-2863B2836C00}"/>
              </a:ext>
            </a:extLst>
          </p:cNvPr>
          <p:cNvCxnSpPr>
            <a:cxnSpLocks/>
          </p:cNvCxnSpPr>
          <p:nvPr/>
        </p:nvCxnSpPr>
        <p:spPr bwMode="auto">
          <a:xfrm flipV="1">
            <a:off x="1661214" y="1484631"/>
            <a:ext cx="2353440" cy="3087369"/>
          </a:xfrm>
          <a:prstGeom prst="straightConnector1">
            <a:avLst/>
          </a:prstGeom>
          <a:noFill/>
          <a:ln w="19050" cap="flat" cmpd="sng" algn="ctr">
            <a:solidFill>
              <a:schemeClr val="tx1"/>
            </a:solidFill>
            <a:prstDash val="solid"/>
            <a:round/>
            <a:headEnd type="triangle" w="lg" len="lg"/>
            <a:tailEnd type="none" w="med" len="med"/>
          </a:ln>
          <a:effectLst/>
        </p:spPr>
      </p:cxnSp>
      <p:pic>
        <p:nvPicPr>
          <p:cNvPr id="15" name="Picture 2" descr="Image result for plant cell">
            <a:extLst>
              <a:ext uri="{FF2B5EF4-FFF2-40B4-BE49-F238E27FC236}">
                <a16:creationId xmlns:a16="http://schemas.microsoft.com/office/drawing/2014/main" id="{78AAE86B-22F1-4B4F-901B-604087314725}"/>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524" y="1540239"/>
            <a:ext cx="1014984" cy="101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873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26D5A1FE-8CB3-46A4-88AE-3CFAECC1B9F4}"/>
              </a:ext>
            </a:extLst>
          </p:cNvPr>
          <p:cNvSpPr/>
          <p:nvPr/>
        </p:nvSpPr>
        <p:spPr bwMode="auto">
          <a:xfrm>
            <a:off x="609600" y="990600"/>
            <a:ext cx="8001000" cy="1630554"/>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 name="Title 1">
            <a:extLst>
              <a:ext uri="{FF2B5EF4-FFF2-40B4-BE49-F238E27FC236}">
                <a16:creationId xmlns:a16="http://schemas.microsoft.com/office/drawing/2014/main" id="{98C305F5-FFFD-4000-B744-AAF702668928}"/>
              </a:ext>
            </a:extLst>
          </p:cNvPr>
          <p:cNvSpPr>
            <a:spLocks noGrp="1"/>
          </p:cNvSpPr>
          <p:nvPr>
            <p:ph type="title"/>
          </p:nvPr>
        </p:nvSpPr>
        <p:spPr/>
        <p:txBody>
          <a:bodyPr/>
          <a:lstStyle/>
          <a:p>
            <a:r>
              <a:rPr lang="en-US" dirty="0"/>
              <a:t>Example Question: Reasoning by Chaining</a:t>
            </a:r>
          </a:p>
        </p:txBody>
      </p:sp>
      <p:sp>
        <p:nvSpPr>
          <p:cNvPr id="3" name="Rectangle 2">
            <a:extLst>
              <a:ext uri="{FF2B5EF4-FFF2-40B4-BE49-F238E27FC236}">
                <a16:creationId xmlns:a16="http://schemas.microsoft.com/office/drawing/2014/main" id="{C5A6542B-648B-473E-AA14-CF8FEAE4DF13}"/>
              </a:ext>
            </a:extLst>
          </p:cNvPr>
          <p:cNvSpPr/>
          <p:nvPr/>
        </p:nvSpPr>
        <p:spPr>
          <a:xfrm>
            <a:off x="688848" y="1066236"/>
            <a:ext cx="8226552" cy="1754326"/>
          </a:xfrm>
          <a:prstGeom prst="rect">
            <a:avLst/>
          </a:prstGeom>
        </p:spPr>
        <p:txBody>
          <a:bodyPr wrap="square">
            <a:spAutoFit/>
          </a:bodyPr>
          <a:lstStyle/>
          <a:p>
            <a:r>
              <a:rPr lang="en-US" b="0" dirty="0"/>
              <a:t>The cell structure that makes a </a:t>
            </a:r>
            <a:r>
              <a:rPr lang="en-US" b="0" dirty="0">
                <a:highlight>
                  <a:srgbClr val="00FF00"/>
                </a:highlight>
              </a:rPr>
              <a:t>plant cell </a:t>
            </a:r>
            <a:r>
              <a:rPr lang="en-US" b="0" dirty="0"/>
              <a:t>more rigid than an animal cell is the (A) cell membrane. </a:t>
            </a:r>
          </a:p>
          <a:p>
            <a:r>
              <a:rPr lang="en-US" b="0" dirty="0"/>
              <a:t>(B) cytoplasm. </a:t>
            </a:r>
          </a:p>
          <a:p>
            <a:r>
              <a:rPr lang="en-US" b="0" dirty="0"/>
              <a:t>(C) </a:t>
            </a:r>
            <a:r>
              <a:rPr lang="en-US" b="0" dirty="0">
                <a:highlight>
                  <a:srgbClr val="00FF00"/>
                </a:highlight>
              </a:rPr>
              <a:t>cell wall. </a:t>
            </a:r>
          </a:p>
          <a:p>
            <a:r>
              <a:rPr lang="en-US" b="0" dirty="0"/>
              <a:t>(D) ribosome.</a:t>
            </a:r>
          </a:p>
          <a:p>
            <a:r>
              <a:rPr lang="en-US" b="0" dirty="0"/>
              <a:t> </a:t>
            </a:r>
          </a:p>
        </p:txBody>
      </p:sp>
      <p:sp>
        <p:nvSpPr>
          <p:cNvPr id="9" name="Rectangle 8">
            <a:extLst>
              <a:ext uri="{FF2B5EF4-FFF2-40B4-BE49-F238E27FC236}">
                <a16:creationId xmlns:a16="http://schemas.microsoft.com/office/drawing/2014/main" id="{79C5CE55-B1D4-4840-9CB8-2C1BE4243697}"/>
              </a:ext>
            </a:extLst>
          </p:cNvPr>
          <p:cNvSpPr/>
          <p:nvPr/>
        </p:nvSpPr>
        <p:spPr>
          <a:xfrm>
            <a:off x="724017" y="4650861"/>
            <a:ext cx="2665359" cy="646331"/>
          </a:xfrm>
          <a:prstGeom prst="rect">
            <a:avLst/>
          </a:prstGeom>
          <a:ln>
            <a:solidFill>
              <a:schemeClr val="tx1"/>
            </a:solidFill>
          </a:ln>
        </p:spPr>
        <p:txBody>
          <a:bodyPr wrap="square">
            <a:spAutoFit/>
          </a:bodyPr>
          <a:lstStyle/>
          <a:p>
            <a:pPr fontAlgn="t"/>
            <a:r>
              <a:rPr lang="en-US" b="0" dirty="0">
                <a:highlight>
                  <a:srgbClr val="00FF00"/>
                </a:highlight>
              </a:rPr>
              <a:t>Plants</a:t>
            </a:r>
            <a:r>
              <a:rPr lang="en-US" b="0" dirty="0"/>
              <a:t> use </a:t>
            </a:r>
            <a:r>
              <a:rPr lang="en-US" b="0" dirty="0">
                <a:highlight>
                  <a:srgbClr val="00FFFF"/>
                </a:highlight>
              </a:rPr>
              <a:t>cellulose</a:t>
            </a:r>
            <a:r>
              <a:rPr lang="en-US" b="0" dirty="0"/>
              <a:t> for their </a:t>
            </a:r>
            <a:r>
              <a:rPr lang="en-US" b="0" dirty="0">
                <a:highlight>
                  <a:srgbClr val="00FF00"/>
                </a:highlight>
              </a:rPr>
              <a:t>cell walls.</a:t>
            </a:r>
          </a:p>
        </p:txBody>
      </p:sp>
      <p:sp>
        <p:nvSpPr>
          <p:cNvPr id="10" name="Rectangle 9">
            <a:extLst>
              <a:ext uri="{FF2B5EF4-FFF2-40B4-BE49-F238E27FC236}">
                <a16:creationId xmlns:a16="http://schemas.microsoft.com/office/drawing/2014/main" id="{56462C6C-C887-499A-8238-6DB24C2442F8}"/>
              </a:ext>
            </a:extLst>
          </p:cNvPr>
          <p:cNvSpPr/>
          <p:nvPr/>
        </p:nvSpPr>
        <p:spPr>
          <a:xfrm>
            <a:off x="3583862" y="4650860"/>
            <a:ext cx="5231657" cy="646331"/>
          </a:xfrm>
          <a:prstGeom prst="rect">
            <a:avLst/>
          </a:prstGeom>
          <a:ln>
            <a:solidFill>
              <a:schemeClr val="tx1"/>
            </a:solidFill>
          </a:ln>
        </p:spPr>
        <p:txBody>
          <a:bodyPr wrap="square">
            <a:spAutoFit/>
          </a:bodyPr>
          <a:lstStyle/>
          <a:p>
            <a:pPr fontAlgn="t"/>
            <a:r>
              <a:rPr lang="en-US" b="0" dirty="0"/>
              <a:t>All fibers are assembled of chains of </a:t>
            </a:r>
          </a:p>
          <a:p>
            <a:pPr fontAlgn="t"/>
            <a:r>
              <a:rPr lang="en-US" b="0" dirty="0">
                <a:highlight>
                  <a:srgbClr val="00FFFF"/>
                </a:highlight>
              </a:rPr>
              <a:t>cellulose molecules, </a:t>
            </a:r>
            <a:r>
              <a:rPr lang="en-US" b="0" dirty="0"/>
              <a:t>arranged as </a:t>
            </a:r>
            <a:r>
              <a:rPr lang="en-US" b="0" dirty="0">
                <a:highlight>
                  <a:srgbClr val="FFFF00"/>
                </a:highlight>
              </a:rPr>
              <a:t>a rigid structure</a:t>
            </a:r>
            <a:r>
              <a:rPr lang="en-US" b="0" dirty="0"/>
              <a:t>.</a:t>
            </a:r>
          </a:p>
        </p:txBody>
      </p:sp>
      <p:pic>
        <p:nvPicPr>
          <p:cNvPr id="28" name="Picture 2" descr="Image result for jumping rabbit">
            <a:extLst>
              <a:ext uri="{FF2B5EF4-FFF2-40B4-BE49-F238E27FC236}">
                <a16:creationId xmlns:a16="http://schemas.microsoft.com/office/drawing/2014/main" id="{DE949069-C539-4834-AC86-C70D3F71BCC6}"/>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422583" y="3453384"/>
            <a:ext cx="1044484" cy="55749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1EB5D459-A5DC-49DF-B61A-732E0E850F14}"/>
              </a:ext>
            </a:extLst>
          </p:cNvPr>
          <p:cNvCxnSpPr>
            <a:cxnSpLocks/>
          </p:cNvCxnSpPr>
          <p:nvPr/>
        </p:nvCxnSpPr>
        <p:spPr bwMode="auto">
          <a:xfrm flipV="1">
            <a:off x="1434691" y="2207140"/>
            <a:ext cx="164990" cy="2364860"/>
          </a:xfrm>
          <a:prstGeom prst="straightConnector1">
            <a:avLst/>
          </a:prstGeom>
          <a:noFill/>
          <a:ln w="19050" cap="flat" cmpd="sng" algn="ctr">
            <a:solidFill>
              <a:schemeClr val="tx1"/>
            </a:solidFill>
            <a:prstDash val="solid"/>
            <a:round/>
            <a:headEnd type="triangle" w="lg" len="lg"/>
            <a:tailEnd type="none" w="med" len="med"/>
          </a:ln>
          <a:effectLst/>
        </p:spPr>
      </p:cxnSp>
      <p:sp>
        <p:nvSpPr>
          <p:cNvPr id="12" name="Freeform: Shape 11">
            <a:extLst>
              <a:ext uri="{FF2B5EF4-FFF2-40B4-BE49-F238E27FC236}">
                <a16:creationId xmlns:a16="http://schemas.microsoft.com/office/drawing/2014/main" id="{5947EE31-0676-48C8-ABED-8E2422E18D39}"/>
              </a:ext>
            </a:extLst>
          </p:cNvPr>
          <p:cNvSpPr/>
          <p:nvPr/>
        </p:nvSpPr>
        <p:spPr bwMode="auto">
          <a:xfrm rot="407855">
            <a:off x="2924203" y="3959450"/>
            <a:ext cx="2041245" cy="861134"/>
          </a:xfrm>
          <a:custGeom>
            <a:avLst/>
            <a:gdLst>
              <a:gd name="connsiteX0" fmla="*/ 1688123 w 1688123"/>
              <a:gd name="connsiteY0" fmla="*/ 798611 h 861134"/>
              <a:gd name="connsiteX1" fmla="*/ 1086339 w 1688123"/>
              <a:gd name="connsiteY1" fmla="*/ 24888 h 861134"/>
              <a:gd name="connsiteX2" fmla="*/ 234462 w 1688123"/>
              <a:gd name="connsiteY2" fmla="*/ 251534 h 861134"/>
              <a:gd name="connsiteX3" fmla="*/ 0 w 1688123"/>
              <a:gd name="connsiteY3" fmla="*/ 861134 h 861134"/>
            </a:gdLst>
            <a:ahLst/>
            <a:cxnLst>
              <a:cxn ang="0">
                <a:pos x="connsiteX0" y="connsiteY0"/>
              </a:cxn>
              <a:cxn ang="0">
                <a:pos x="connsiteX1" y="connsiteY1"/>
              </a:cxn>
              <a:cxn ang="0">
                <a:pos x="connsiteX2" y="connsiteY2"/>
              </a:cxn>
              <a:cxn ang="0">
                <a:pos x="connsiteX3" y="connsiteY3"/>
              </a:cxn>
            </a:cxnLst>
            <a:rect l="l" t="t" r="r" b="b"/>
            <a:pathLst>
              <a:path w="1688123" h="861134">
                <a:moveTo>
                  <a:pt x="1688123" y="798611"/>
                </a:moveTo>
                <a:cubicBezTo>
                  <a:pt x="1508369" y="457339"/>
                  <a:pt x="1328616" y="116067"/>
                  <a:pt x="1086339" y="24888"/>
                </a:cubicBezTo>
                <a:cubicBezTo>
                  <a:pt x="844062" y="-66292"/>
                  <a:pt x="415519" y="112160"/>
                  <a:pt x="234462" y="251534"/>
                </a:cubicBezTo>
                <a:cubicBezTo>
                  <a:pt x="53405" y="390908"/>
                  <a:pt x="26702" y="626021"/>
                  <a:pt x="0" y="861134"/>
                </a:cubicBezTo>
              </a:path>
            </a:pathLst>
          </a:custGeom>
          <a:noFill/>
          <a:ln w="19050" cap="flat" cmpd="sng" algn="ctr">
            <a:solidFill>
              <a:schemeClr val="tx1"/>
            </a:solidFill>
            <a:prstDash val="solid"/>
            <a:round/>
            <a:headEnd type="triangle" w="lg" len="lg"/>
            <a:tailEnd type="none" w="med" len="med"/>
          </a:ln>
          <a:effectLst/>
        </p:spPr>
        <p:txBody>
          <a:bodyPr rtlCol="0" anchor="ctr"/>
          <a:lstStyle/>
          <a:p>
            <a:pPr algn="ctr"/>
            <a:endParaRPr lang="en-US"/>
          </a:p>
        </p:txBody>
      </p:sp>
      <p:cxnSp>
        <p:nvCxnSpPr>
          <p:cNvPr id="19" name="Straight Arrow Connector 18">
            <a:extLst>
              <a:ext uri="{FF2B5EF4-FFF2-40B4-BE49-F238E27FC236}">
                <a16:creationId xmlns:a16="http://schemas.microsoft.com/office/drawing/2014/main" id="{38B72644-D2C9-40A5-B241-2863B2836C00}"/>
              </a:ext>
            </a:extLst>
          </p:cNvPr>
          <p:cNvCxnSpPr>
            <a:cxnSpLocks/>
          </p:cNvCxnSpPr>
          <p:nvPr/>
        </p:nvCxnSpPr>
        <p:spPr bwMode="auto">
          <a:xfrm flipV="1">
            <a:off x="1661214" y="1484631"/>
            <a:ext cx="2353440" cy="3087369"/>
          </a:xfrm>
          <a:prstGeom prst="straightConnector1">
            <a:avLst/>
          </a:prstGeom>
          <a:noFill/>
          <a:ln w="19050" cap="flat" cmpd="sng" algn="ctr">
            <a:solidFill>
              <a:schemeClr val="tx1"/>
            </a:solidFill>
            <a:prstDash val="solid"/>
            <a:round/>
            <a:headEnd type="triangle" w="lg" len="lg"/>
            <a:tailEnd type="none" w="med" len="med"/>
          </a:ln>
          <a:effectLst/>
        </p:spPr>
      </p:cxnSp>
      <p:pic>
        <p:nvPicPr>
          <p:cNvPr id="13" name="Picture 2" descr="Image result for plant cell">
            <a:extLst>
              <a:ext uri="{FF2B5EF4-FFF2-40B4-BE49-F238E27FC236}">
                <a16:creationId xmlns:a16="http://schemas.microsoft.com/office/drawing/2014/main" id="{279BFA5C-45C9-4213-A643-F4011796E517}"/>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524" y="1540239"/>
            <a:ext cx="1014984" cy="101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080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26D5A1FE-8CB3-46A4-88AE-3CFAECC1B9F4}"/>
              </a:ext>
            </a:extLst>
          </p:cNvPr>
          <p:cNvSpPr/>
          <p:nvPr/>
        </p:nvSpPr>
        <p:spPr bwMode="auto">
          <a:xfrm>
            <a:off x="609600" y="990600"/>
            <a:ext cx="8001000" cy="1630554"/>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 name="Title 1">
            <a:extLst>
              <a:ext uri="{FF2B5EF4-FFF2-40B4-BE49-F238E27FC236}">
                <a16:creationId xmlns:a16="http://schemas.microsoft.com/office/drawing/2014/main" id="{98C305F5-FFFD-4000-B744-AAF702668928}"/>
              </a:ext>
            </a:extLst>
          </p:cNvPr>
          <p:cNvSpPr>
            <a:spLocks noGrp="1"/>
          </p:cNvSpPr>
          <p:nvPr>
            <p:ph type="title"/>
          </p:nvPr>
        </p:nvSpPr>
        <p:spPr/>
        <p:txBody>
          <a:bodyPr/>
          <a:lstStyle/>
          <a:p>
            <a:r>
              <a:rPr lang="en-US" dirty="0"/>
              <a:t>Example Question: Reasoning by Chaining</a:t>
            </a:r>
          </a:p>
        </p:txBody>
      </p:sp>
      <p:sp>
        <p:nvSpPr>
          <p:cNvPr id="3" name="Rectangle 2">
            <a:extLst>
              <a:ext uri="{FF2B5EF4-FFF2-40B4-BE49-F238E27FC236}">
                <a16:creationId xmlns:a16="http://schemas.microsoft.com/office/drawing/2014/main" id="{C5A6542B-648B-473E-AA14-CF8FEAE4DF13}"/>
              </a:ext>
            </a:extLst>
          </p:cNvPr>
          <p:cNvSpPr/>
          <p:nvPr/>
        </p:nvSpPr>
        <p:spPr>
          <a:xfrm>
            <a:off x="688848" y="1066236"/>
            <a:ext cx="8226552" cy="1754326"/>
          </a:xfrm>
          <a:prstGeom prst="rect">
            <a:avLst/>
          </a:prstGeom>
        </p:spPr>
        <p:txBody>
          <a:bodyPr wrap="square">
            <a:spAutoFit/>
          </a:bodyPr>
          <a:lstStyle/>
          <a:p>
            <a:r>
              <a:rPr lang="en-US" b="0" dirty="0"/>
              <a:t>The cell structure that makes a </a:t>
            </a:r>
            <a:r>
              <a:rPr lang="en-US" b="0" dirty="0">
                <a:highlight>
                  <a:srgbClr val="00FF00"/>
                </a:highlight>
              </a:rPr>
              <a:t>plant cell </a:t>
            </a:r>
            <a:r>
              <a:rPr lang="en-US" b="0" dirty="0"/>
              <a:t>more </a:t>
            </a:r>
            <a:r>
              <a:rPr lang="en-US" b="0" dirty="0">
                <a:highlight>
                  <a:srgbClr val="FFFF00"/>
                </a:highlight>
              </a:rPr>
              <a:t>rigid</a:t>
            </a:r>
            <a:r>
              <a:rPr lang="en-US" b="0" dirty="0"/>
              <a:t> than an animal cell is the (A) cell membrane. </a:t>
            </a:r>
          </a:p>
          <a:p>
            <a:r>
              <a:rPr lang="en-US" b="0" dirty="0"/>
              <a:t>(B) cytoplasm. </a:t>
            </a:r>
          </a:p>
          <a:p>
            <a:r>
              <a:rPr lang="en-US" b="0" dirty="0"/>
              <a:t>(C) </a:t>
            </a:r>
            <a:r>
              <a:rPr lang="en-US" b="0" dirty="0">
                <a:highlight>
                  <a:srgbClr val="00FF00"/>
                </a:highlight>
              </a:rPr>
              <a:t>cell wall. </a:t>
            </a:r>
          </a:p>
          <a:p>
            <a:r>
              <a:rPr lang="en-US" b="0" dirty="0"/>
              <a:t>(D) ribosome.</a:t>
            </a:r>
          </a:p>
          <a:p>
            <a:r>
              <a:rPr lang="en-US" b="0" dirty="0"/>
              <a:t> </a:t>
            </a:r>
          </a:p>
        </p:txBody>
      </p:sp>
      <p:sp>
        <p:nvSpPr>
          <p:cNvPr id="9" name="Rectangle 8">
            <a:extLst>
              <a:ext uri="{FF2B5EF4-FFF2-40B4-BE49-F238E27FC236}">
                <a16:creationId xmlns:a16="http://schemas.microsoft.com/office/drawing/2014/main" id="{79C5CE55-B1D4-4840-9CB8-2C1BE4243697}"/>
              </a:ext>
            </a:extLst>
          </p:cNvPr>
          <p:cNvSpPr/>
          <p:nvPr/>
        </p:nvSpPr>
        <p:spPr>
          <a:xfrm>
            <a:off x="724017" y="4650861"/>
            <a:ext cx="2665359" cy="646331"/>
          </a:xfrm>
          <a:prstGeom prst="rect">
            <a:avLst/>
          </a:prstGeom>
          <a:ln>
            <a:solidFill>
              <a:schemeClr val="tx1"/>
            </a:solidFill>
          </a:ln>
        </p:spPr>
        <p:txBody>
          <a:bodyPr wrap="square">
            <a:spAutoFit/>
          </a:bodyPr>
          <a:lstStyle/>
          <a:p>
            <a:pPr fontAlgn="t"/>
            <a:r>
              <a:rPr lang="en-US" b="0" dirty="0">
                <a:highlight>
                  <a:srgbClr val="00FF00"/>
                </a:highlight>
              </a:rPr>
              <a:t>Plants</a:t>
            </a:r>
            <a:r>
              <a:rPr lang="en-US" b="0" dirty="0"/>
              <a:t> use </a:t>
            </a:r>
            <a:r>
              <a:rPr lang="en-US" b="0" dirty="0">
                <a:highlight>
                  <a:srgbClr val="00FFFF"/>
                </a:highlight>
              </a:rPr>
              <a:t>cellulose</a:t>
            </a:r>
            <a:r>
              <a:rPr lang="en-US" b="0" dirty="0"/>
              <a:t> for their </a:t>
            </a:r>
            <a:r>
              <a:rPr lang="en-US" b="0" dirty="0">
                <a:highlight>
                  <a:srgbClr val="00FF00"/>
                </a:highlight>
              </a:rPr>
              <a:t>cell walls.</a:t>
            </a:r>
          </a:p>
        </p:txBody>
      </p:sp>
      <p:sp>
        <p:nvSpPr>
          <p:cNvPr id="10" name="Rectangle 9">
            <a:extLst>
              <a:ext uri="{FF2B5EF4-FFF2-40B4-BE49-F238E27FC236}">
                <a16:creationId xmlns:a16="http://schemas.microsoft.com/office/drawing/2014/main" id="{56462C6C-C887-499A-8238-6DB24C2442F8}"/>
              </a:ext>
            </a:extLst>
          </p:cNvPr>
          <p:cNvSpPr/>
          <p:nvPr/>
        </p:nvSpPr>
        <p:spPr>
          <a:xfrm>
            <a:off x="3583862" y="4650860"/>
            <a:ext cx="5231657" cy="646331"/>
          </a:xfrm>
          <a:prstGeom prst="rect">
            <a:avLst/>
          </a:prstGeom>
          <a:ln>
            <a:solidFill>
              <a:schemeClr val="tx1"/>
            </a:solidFill>
          </a:ln>
        </p:spPr>
        <p:txBody>
          <a:bodyPr wrap="square">
            <a:spAutoFit/>
          </a:bodyPr>
          <a:lstStyle/>
          <a:p>
            <a:pPr fontAlgn="t"/>
            <a:r>
              <a:rPr lang="en-US" b="0" dirty="0"/>
              <a:t>All fibers are assembled of chains of </a:t>
            </a:r>
          </a:p>
          <a:p>
            <a:pPr fontAlgn="t"/>
            <a:r>
              <a:rPr lang="en-US" b="0" dirty="0">
                <a:highlight>
                  <a:srgbClr val="00FFFF"/>
                </a:highlight>
              </a:rPr>
              <a:t>cellulose molecules, </a:t>
            </a:r>
            <a:r>
              <a:rPr lang="en-US" b="0" dirty="0"/>
              <a:t>arranged as a </a:t>
            </a:r>
            <a:r>
              <a:rPr lang="en-US" b="0" dirty="0">
                <a:highlight>
                  <a:srgbClr val="FFFF00"/>
                </a:highlight>
              </a:rPr>
              <a:t>rigid structure</a:t>
            </a:r>
            <a:r>
              <a:rPr lang="en-US" b="0" dirty="0"/>
              <a:t>.</a:t>
            </a:r>
          </a:p>
        </p:txBody>
      </p:sp>
      <p:pic>
        <p:nvPicPr>
          <p:cNvPr id="28" name="Picture 2" descr="Image result for jumping rabbit">
            <a:extLst>
              <a:ext uri="{FF2B5EF4-FFF2-40B4-BE49-F238E27FC236}">
                <a16:creationId xmlns:a16="http://schemas.microsoft.com/office/drawing/2014/main" id="{DE949069-C539-4834-AC86-C70D3F71BCC6}"/>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422583" y="3453384"/>
            <a:ext cx="1044484" cy="557493"/>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DAFEDE37-017A-49DC-9374-C04FB4B37D68}"/>
              </a:ext>
            </a:extLst>
          </p:cNvPr>
          <p:cNvCxnSpPr>
            <a:cxnSpLocks/>
          </p:cNvCxnSpPr>
          <p:nvPr/>
        </p:nvCxnSpPr>
        <p:spPr bwMode="auto">
          <a:xfrm>
            <a:off x="5875393" y="1400031"/>
            <a:ext cx="1820807" cy="3573994"/>
          </a:xfrm>
          <a:prstGeom prst="straightConnector1">
            <a:avLst/>
          </a:prstGeom>
          <a:noFill/>
          <a:ln w="19050" cap="flat" cmpd="sng" algn="ctr">
            <a:solidFill>
              <a:schemeClr val="tx1"/>
            </a:solidFill>
            <a:prstDash val="solid"/>
            <a:round/>
            <a:headEnd type="triangle" w="lg" len="lg"/>
            <a:tailEnd type="none" w="med" len="med"/>
          </a:ln>
          <a:effectLst/>
        </p:spPr>
      </p:cxnSp>
      <p:cxnSp>
        <p:nvCxnSpPr>
          <p:cNvPr id="34" name="Straight Arrow Connector 33">
            <a:extLst>
              <a:ext uri="{FF2B5EF4-FFF2-40B4-BE49-F238E27FC236}">
                <a16:creationId xmlns:a16="http://schemas.microsoft.com/office/drawing/2014/main" id="{1EB5D459-A5DC-49DF-B61A-732E0E850F14}"/>
              </a:ext>
            </a:extLst>
          </p:cNvPr>
          <p:cNvCxnSpPr>
            <a:cxnSpLocks/>
          </p:cNvCxnSpPr>
          <p:nvPr/>
        </p:nvCxnSpPr>
        <p:spPr bwMode="auto">
          <a:xfrm flipV="1">
            <a:off x="1434691" y="2207140"/>
            <a:ext cx="164990" cy="2364860"/>
          </a:xfrm>
          <a:prstGeom prst="straightConnector1">
            <a:avLst/>
          </a:prstGeom>
          <a:noFill/>
          <a:ln w="19050" cap="flat" cmpd="sng" algn="ctr">
            <a:solidFill>
              <a:schemeClr val="tx1"/>
            </a:solidFill>
            <a:prstDash val="solid"/>
            <a:round/>
            <a:headEnd type="triangle" w="lg" len="lg"/>
            <a:tailEnd type="none" w="med" len="med"/>
          </a:ln>
          <a:effectLst/>
        </p:spPr>
      </p:cxnSp>
      <p:sp>
        <p:nvSpPr>
          <p:cNvPr id="12" name="Freeform: Shape 11">
            <a:extLst>
              <a:ext uri="{FF2B5EF4-FFF2-40B4-BE49-F238E27FC236}">
                <a16:creationId xmlns:a16="http://schemas.microsoft.com/office/drawing/2014/main" id="{5947EE31-0676-48C8-ABED-8E2422E18D39}"/>
              </a:ext>
            </a:extLst>
          </p:cNvPr>
          <p:cNvSpPr/>
          <p:nvPr/>
        </p:nvSpPr>
        <p:spPr bwMode="auto">
          <a:xfrm rot="407855">
            <a:off x="2924203" y="3959450"/>
            <a:ext cx="2041245" cy="861134"/>
          </a:xfrm>
          <a:custGeom>
            <a:avLst/>
            <a:gdLst>
              <a:gd name="connsiteX0" fmla="*/ 1688123 w 1688123"/>
              <a:gd name="connsiteY0" fmla="*/ 798611 h 861134"/>
              <a:gd name="connsiteX1" fmla="*/ 1086339 w 1688123"/>
              <a:gd name="connsiteY1" fmla="*/ 24888 h 861134"/>
              <a:gd name="connsiteX2" fmla="*/ 234462 w 1688123"/>
              <a:gd name="connsiteY2" fmla="*/ 251534 h 861134"/>
              <a:gd name="connsiteX3" fmla="*/ 0 w 1688123"/>
              <a:gd name="connsiteY3" fmla="*/ 861134 h 861134"/>
            </a:gdLst>
            <a:ahLst/>
            <a:cxnLst>
              <a:cxn ang="0">
                <a:pos x="connsiteX0" y="connsiteY0"/>
              </a:cxn>
              <a:cxn ang="0">
                <a:pos x="connsiteX1" y="connsiteY1"/>
              </a:cxn>
              <a:cxn ang="0">
                <a:pos x="connsiteX2" y="connsiteY2"/>
              </a:cxn>
              <a:cxn ang="0">
                <a:pos x="connsiteX3" y="connsiteY3"/>
              </a:cxn>
            </a:cxnLst>
            <a:rect l="l" t="t" r="r" b="b"/>
            <a:pathLst>
              <a:path w="1688123" h="861134">
                <a:moveTo>
                  <a:pt x="1688123" y="798611"/>
                </a:moveTo>
                <a:cubicBezTo>
                  <a:pt x="1508369" y="457339"/>
                  <a:pt x="1328616" y="116067"/>
                  <a:pt x="1086339" y="24888"/>
                </a:cubicBezTo>
                <a:cubicBezTo>
                  <a:pt x="844062" y="-66292"/>
                  <a:pt x="415519" y="112160"/>
                  <a:pt x="234462" y="251534"/>
                </a:cubicBezTo>
                <a:cubicBezTo>
                  <a:pt x="53405" y="390908"/>
                  <a:pt x="26702" y="626021"/>
                  <a:pt x="0" y="861134"/>
                </a:cubicBezTo>
              </a:path>
            </a:pathLst>
          </a:custGeom>
          <a:noFill/>
          <a:ln w="19050" cap="flat" cmpd="sng" algn="ctr">
            <a:solidFill>
              <a:schemeClr val="tx1"/>
            </a:solidFill>
            <a:prstDash val="solid"/>
            <a:round/>
            <a:headEnd type="triangle" w="lg" len="lg"/>
            <a:tailEnd type="none" w="med" len="med"/>
          </a:ln>
          <a:effectLst/>
        </p:spPr>
        <p:txBody>
          <a:bodyPr rtlCol="0" anchor="ctr"/>
          <a:lstStyle/>
          <a:p>
            <a:pPr algn="ctr"/>
            <a:endParaRPr lang="en-US"/>
          </a:p>
        </p:txBody>
      </p:sp>
      <p:cxnSp>
        <p:nvCxnSpPr>
          <p:cNvPr id="19" name="Straight Arrow Connector 18">
            <a:extLst>
              <a:ext uri="{FF2B5EF4-FFF2-40B4-BE49-F238E27FC236}">
                <a16:creationId xmlns:a16="http://schemas.microsoft.com/office/drawing/2014/main" id="{38B72644-D2C9-40A5-B241-2863B2836C00}"/>
              </a:ext>
            </a:extLst>
          </p:cNvPr>
          <p:cNvCxnSpPr>
            <a:cxnSpLocks/>
          </p:cNvCxnSpPr>
          <p:nvPr/>
        </p:nvCxnSpPr>
        <p:spPr bwMode="auto">
          <a:xfrm flipV="1">
            <a:off x="1661214" y="1484631"/>
            <a:ext cx="2353440" cy="3087369"/>
          </a:xfrm>
          <a:prstGeom prst="straightConnector1">
            <a:avLst/>
          </a:prstGeom>
          <a:noFill/>
          <a:ln w="19050" cap="flat" cmpd="sng" algn="ctr">
            <a:solidFill>
              <a:schemeClr val="tx1"/>
            </a:solidFill>
            <a:prstDash val="solid"/>
            <a:round/>
            <a:headEnd type="triangle" w="lg" len="lg"/>
            <a:tailEnd type="none" w="med" len="med"/>
          </a:ln>
          <a:effectLst/>
        </p:spPr>
      </p:cxnSp>
      <p:pic>
        <p:nvPicPr>
          <p:cNvPr id="13" name="Picture 2" descr="Image result for plant cell">
            <a:extLst>
              <a:ext uri="{FF2B5EF4-FFF2-40B4-BE49-F238E27FC236}">
                <a16:creationId xmlns:a16="http://schemas.microsoft.com/office/drawing/2014/main" id="{279BFA5C-45C9-4213-A643-F4011796E517}"/>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0524" y="1540239"/>
            <a:ext cx="1014984" cy="101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173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7C9F-CD17-A04C-BB63-94D36BA622A5}"/>
              </a:ext>
            </a:extLst>
          </p:cNvPr>
          <p:cNvSpPr>
            <a:spLocks noGrp="1"/>
          </p:cNvSpPr>
          <p:nvPr>
            <p:ph type="title"/>
          </p:nvPr>
        </p:nvSpPr>
        <p:spPr/>
        <p:txBody>
          <a:bodyPr/>
          <a:lstStyle/>
          <a:p>
            <a:r>
              <a:rPr lang="en-US" dirty="0"/>
              <a:t>Aristo: an over-simplified overview </a:t>
            </a:r>
          </a:p>
        </p:txBody>
      </p:sp>
      <p:sp>
        <p:nvSpPr>
          <p:cNvPr id="3" name="Content Placeholder 2">
            <a:extLst>
              <a:ext uri="{FF2B5EF4-FFF2-40B4-BE49-F238E27FC236}">
                <a16:creationId xmlns:a16="http://schemas.microsoft.com/office/drawing/2014/main" id="{8B40EC62-BE0B-CA4C-B904-99176DFD5A73}"/>
              </a:ext>
            </a:extLst>
          </p:cNvPr>
          <p:cNvSpPr>
            <a:spLocks noGrp="1"/>
          </p:cNvSpPr>
          <p:nvPr>
            <p:ph idx="1"/>
          </p:nvPr>
        </p:nvSpPr>
        <p:spPr/>
        <p:txBody>
          <a:bodyPr/>
          <a:lstStyle/>
          <a:p>
            <a:pPr>
              <a:lnSpc>
                <a:spcPct val="150000"/>
              </a:lnSpc>
            </a:pPr>
            <a:r>
              <a:rPr lang="en-US" dirty="0"/>
              <a:t>An ensemble architecture </a:t>
            </a:r>
          </a:p>
          <a:p>
            <a:pPr lvl="1">
              <a:lnSpc>
                <a:spcPct val="150000"/>
              </a:lnSpc>
            </a:pPr>
            <a:r>
              <a:rPr lang="en-US" dirty="0"/>
              <a:t>To deal with questions with a variety of difficulty </a:t>
            </a:r>
          </a:p>
        </p:txBody>
      </p:sp>
      <p:sp>
        <p:nvSpPr>
          <p:cNvPr id="4" name="Slide Number Placeholder 3">
            <a:extLst>
              <a:ext uri="{FF2B5EF4-FFF2-40B4-BE49-F238E27FC236}">
                <a16:creationId xmlns:a16="http://schemas.microsoft.com/office/drawing/2014/main" id="{8933DF7E-B489-F04C-8062-97D96DC3E571}"/>
              </a:ext>
            </a:extLst>
          </p:cNvPr>
          <p:cNvSpPr>
            <a:spLocks noGrp="1"/>
          </p:cNvSpPr>
          <p:nvPr>
            <p:ph type="sldNum" sz="quarter" idx="12"/>
          </p:nvPr>
        </p:nvSpPr>
        <p:spPr/>
        <p:txBody>
          <a:bodyPr/>
          <a:lstStyle/>
          <a:p>
            <a:fld id="{2950F06C-DC55-49E8-966D-651E62CB7ADF}" type="slidenum">
              <a:rPr lang="en-US" smtClean="0"/>
              <a:pPr/>
              <a:t>9</a:t>
            </a:fld>
            <a:endParaRPr lang="en-US"/>
          </a:p>
        </p:txBody>
      </p:sp>
      <p:sp>
        <p:nvSpPr>
          <p:cNvPr id="5" name="Rectangle 4">
            <a:extLst>
              <a:ext uri="{FF2B5EF4-FFF2-40B4-BE49-F238E27FC236}">
                <a16:creationId xmlns:a16="http://schemas.microsoft.com/office/drawing/2014/main" id="{65B836B2-E99B-274B-9710-4639BEF4D66C}"/>
              </a:ext>
            </a:extLst>
          </p:cNvPr>
          <p:cNvSpPr/>
          <p:nvPr/>
        </p:nvSpPr>
        <p:spPr bwMode="auto">
          <a:xfrm>
            <a:off x="2459370" y="2667000"/>
            <a:ext cx="4917022" cy="3230564"/>
          </a:xfrm>
          <a:prstGeom prst="rect">
            <a:avLst/>
          </a:prstGeom>
          <a:solidFill>
            <a:srgbClr val="DDE9F7"/>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8AD6A3A9-5AAF-E641-868C-4A54AD0296D1}"/>
              </a:ext>
            </a:extLst>
          </p:cNvPr>
          <p:cNvSpPr/>
          <p:nvPr/>
        </p:nvSpPr>
        <p:spPr bwMode="auto">
          <a:xfrm>
            <a:off x="2893923" y="3901041"/>
            <a:ext cx="1683478" cy="80048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FC053D9D-1138-C945-A43D-5541DD7A7BBC}"/>
              </a:ext>
            </a:extLst>
          </p:cNvPr>
          <p:cNvSpPr/>
          <p:nvPr/>
        </p:nvSpPr>
        <p:spPr bwMode="auto">
          <a:xfrm>
            <a:off x="4864431" y="2796492"/>
            <a:ext cx="1382292" cy="2918507"/>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985F2EF9-C261-F245-836D-964BF17B7D50}"/>
              </a:ext>
            </a:extLst>
          </p:cNvPr>
          <p:cNvSpPr/>
          <p:nvPr/>
        </p:nvSpPr>
        <p:spPr bwMode="auto">
          <a:xfrm>
            <a:off x="4933992" y="38807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4F527947-8882-124E-8BE9-5AE41860D084}"/>
              </a:ext>
            </a:extLst>
          </p:cNvPr>
          <p:cNvSpPr txBox="1"/>
          <p:nvPr/>
        </p:nvSpPr>
        <p:spPr>
          <a:xfrm>
            <a:off x="4870858" y="3937827"/>
            <a:ext cx="1269968" cy="584775"/>
          </a:xfrm>
          <a:prstGeom prst="rect">
            <a:avLst/>
          </a:prstGeom>
          <a:noFill/>
        </p:spPr>
        <p:txBody>
          <a:bodyPr wrap="square" rtlCol="0">
            <a:spAutoFit/>
          </a:bodyPr>
          <a:lstStyle/>
          <a:p>
            <a:pPr algn="ctr"/>
            <a:r>
              <a:rPr lang="en-US" sz="1600" b="0" dirty="0"/>
              <a:t>Inference</a:t>
            </a:r>
          </a:p>
          <a:p>
            <a:pPr algn="ctr"/>
            <a:r>
              <a:rPr lang="en-US" sz="1600" b="0" dirty="0"/>
              <a:t>Solvers</a:t>
            </a:r>
          </a:p>
        </p:txBody>
      </p:sp>
      <p:sp>
        <p:nvSpPr>
          <p:cNvPr id="10" name="Rectangle 9">
            <a:extLst>
              <a:ext uri="{FF2B5EF4-FFF2-40B4-BE49-F238E27FC236}">
                <a16:creationId xmlns:a16="http://schemas.microsoft.com/office/drawing/2014/main" id="{0ED854A3-9D28-DB44-B0F9-5A8340D23849}"/>
              </a:ext>
            </a:extLst>
          </p:cNvPr>
          <p:cNvSpPr/>
          <p:nvPr/>
        </p:nvSpPr>
        <p:spPr bwMode="auto">
          <a:xfrm>
            <a:off x="4942242" y="4795184"/>
            <a:ext cx="1180457" cy="782257"/>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D7E5E76D-BE68-8A4E-A425-50F3B6253D3B}"/>
              </a:ext>
            </a:extLst>
          </p:cNvPr>
          <p:cNvSpPr txBox="1"/>
          <p:nvPr/>
        </p:nvSpPr>
        <p:spPr>
          <a:xfrm>
            <a:off x="4884440" y="4901625"/>
            <a:ext cx="1269968" cy="584775"/>
          </a:xfrm>
          <a:prstGeom prst="rect">
            <a:avLst/>
          </a:prstGeom>
          <a:noFill/>
        </p:spPr>
        <p:txBody>
          <a:bodyPr wrap="square" rtlCol="0">
            <a:spAutoFit/>
          </a:bodyPr>
          <a:lstStyle/>
          <a:p>
            <a:pPr algn="ctr"/>
            <a:r>
              <a:rPr lang="en-US" sz="1600" b="0" dirty="0"/>
              <a:t>Deep</a:t>
            </a:r>
          </a:p>
          <a:p>
            <a:pPr algn="ctr"/>
            <a:r>
              <a:rPr lang="en-US" sz="1600" b="0" dirty="0"/>
              <a:t>Learning</a:t>
            </a:r>
          </a:p>
        </p:txBody>
      </p:sp>
      <p:sp>
        <p:nvSpPr>
          <p:cNvPr id="12" name="Rectangle 11">
            <a:extLst>
              <a:ext uri="{FF2B5EF4-FFF2-40B4-BE49-F238E27FC236}">
                <a16:creationId xmlns:a16="http://schemas.microsoft.com/office/drawing/2014/main" id="{C2B97460-FA78-514E-B3B9-1DBC7F754902}"/>
              </a:ext>
            </a:extLst>
          </p:cNvPr>
          <p:cNvSpPr/>
          <p:nvPr/>
        </p:nvSpPr>
        <p:spPr bwMode="auto">
          <a:xfrm>
            <a:off x="4933992" y="2918655"/>
            <a:ext cx="1180457" cy="829986"/>
          </a:xfrm>
          <a:prstGeom prst="rect">
            <a:avLst/>
          </a:prstGeom>
          <a:solidFill>
            <a:srgbClr val="F5F5F5"/>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A2D59A94-9D7F-344F-86BB-9F6E802DCC5F}"/>
              </a:ext>
            </a:extLst>
          </p:cNvPr>
          <p:cNvSpPr txBox="1"/>
          <p:nvPr/>
        </p:nvSpPr>
        <p:spPr>
          <a:xfrm>
            <a:off x="4876177" y="2887098"/>
            <a:ext cx="1269968" cy="785343"/>
          </a:xfrm>
          <a:prstGeom prst="rect">
            <a:avLst/>
          </a:prstGeom>
          <a:noFill/>
        </p:spPr>
        <p:txBody>
          <a:bodyPr wrap="square" rtlCol="0">
            <a:spAutoFit/>
          </a:bodyPr>
          <a:lstStyle/>
          <a:p>
            <a:pPr algn="ctr">
              <a:lnSpc>
                <a:spcPct val="150000"/>
              </a:lnSpc>
            </a:pPr>
            <a:r>
              <a:rPr lang="en-US" sz="1600" b="0" dirty="0"/>
              <a:t>Retrieval </a:t>
            </a:r>
          </a:p>
          <a:p>
            <a:pPr algn="ctr">
              <a:lnSpc>
                <a:spcPct val="150000"/>
              </a:lnSpc>
            </a:pPr>
            <a:r>
              <a:rPr lang="en-US" sz="1600" b="0" dirty="0"/>
              <a:t>&amp; Statistics</a:t>
            </a:r>
          </a:p>
        </p:txBody>
      </p:sp>
      <p:sp>
        <p:nvSpPr>
          <p:cNvPr id="14" name="TextBox 13">
            <a:extLst>
              <a:ext uri="{FF2B5EF4-FFF2-40B4-BE49-F238E27FC236}">
                <a16:creationId xmlns:a16="http://schemas.microsoft.com/office/drawing/2014/main" id="{C6A896D7-B70B-5C46-8508-0E952967BA6C}"/>
              </a:ext>
            </a:extLst>
          </p:cNvPr>
          <p:cNvSpPr txBox="1"/>
          <p:nvPr/>
        </p:nvSpPr>
        <p:spPr>
          <a:xfrm>
            <a:off x="2911138" y="3910080"/>
            <a:ext cx="1651780" cy="785343"/>
          </a:xfrm>
          <a:prstGeom prst="rect">
            <a:avLst/>
          </a:prstGeom>
          <a:noFill/>
        </p:spPr>
        <p:txBody>
          <a:bodyPr wrap="square" rtlCol="0">
            <a:spAutoFit/>
          </a:bodyPr>
          <a:lstStyle/>
          <a:p>
            <a:pPr algn="ctr">
              <a:lnSpc>
                <a:spcPct val="150000"/>
              </a:lnSpc>
            </a:pPr>
            <a:r>
              <a:rPr lang="en-US" sz="1600" b="0" dirty="0"/>
              <a:t>Structured Representation</a:t>
            </a:r>
          </a:p>
        </p:txBody>
      </p:sp>
      <p:sp>
        <p:nvSpPr>
          <p:cNvPr id="15" name="TextBox 14">
            <a:extLst>
              <a:ext uri="{FF2B5EF4-FFF2-40B4-BE49-F238E27FC236}">
                <a16:creationId xmlns:a16="http://schemas.microsoft.com/office/drawing/2014/main" id="{FF58C129-6009-A54B-BB92-2F2BDEC0F78D}"/>
              </a:ext>
            </a:extLst>
          </p:cNvPr>
          <p:cNvSpPr txBox="1"/>
          <p:nvPr/>
        </p:nvSpPr>
        <p:spPr>
          <a:xfrm>
            <a:off x="762000" y="4818226"/>
            <a:ext cx="607923" cy="369332"/>
          </a:xfrm>
          <a:prstGeom prst="rect">
            <a:avLst/>
          </a:prstGeom>
          <a:noFill/>
        </p:spPr>
        <p:txBody>
          <a:bodyPr wrap="none" rtlCol="0">
            <a:spAutoFit/>
          </a:bodyPr>
          <a:lstStyle/>
          <a:p>
            <a:r>
              <a:rPr lang="en-US" b="0" dirty="0">
                <a:solidFill>
                  <a:schemeClr val="tx2"/>
                </a:solidFill>
              </a:rPr>
              <a:t>Text</a:t>
            </a:r>
          </a:p>
        </p:txBody>
      </p:sp>
      <p:sp>
        <p:nvSpPr>
          <p:cNvPr id="16" name="Flowchart: Magnetic Disk 45">
            <a:extLst>
              <a:ext uri="{FF2B5EF4-FFF2-40B4-BE49-F238E27FC236}">
                <a16:creationId xmlns:a16="http://schemas.microsoft.com/office/drawing/2014/main" id="{122C12D1-A609-9A47-AA13-A9EA11B28E37}"/>
              </a:ext>
            </a:extLst>
          </p:cNvPr>
          <p:cNvSpPr/>
          <p:nvPr/>
        </p:nvSpPr>
        <p:spPr bwMode="auto">
          <a:xfrm>
            <a:off x="1471396" y="3898544"/>
            <a:ext cx="584327" cy="825856"/>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7" name="TextBox 16">
            <a:extLst>
              <a:ext uri="{FF2B5EF4-FFF2-40B4-BE49-F238E27FC236}">
                <a16:creationId xmlns:a16="http://schemas.microsoft.com/office/drawing/2014/main" id="{471B2BA4-CA95-144A-8C32-986EDAA6E9B0}"/>
              </a:ext>
            </a:extLst>
          </p:cNvPr>
          <p:cNvSpPr txBox="1"/>
          <p:nvPr/>
        </p:nvSpPr>
        <p:spPr>
          <a:xfrm>
            <a:off x="1362277" y="4734580"/>
            <a:ext cx="845846" cy="523220"/>
          </a:xfrm>
          <a:prstGeom prst="rect">
            <a:avLst/>
          </a:prstGeom>
          <a:noFill/>
        </p:spPr>
        <p:txBody>
          <a:bodyPr wrap="square" rtlCol="0">
            <a:spAutoFit/>
          </a:bodyPr>
          <a:lstStyle/>
          <a:p>
            <a:pPr algn="ctr"/>
            <a:r>
              <a:rPr lang="en-US" sz="1400" b="0" dirty="0"/>
              <a:t>Web, Science</a:t>
            </a:r>
          </a:p>
        </p:txBody>
      </p:sp>
      <p:sp>
        <p:nvSpPr>
          <p:cNvPr id="18" name="Rectangle 17">
            <a:extLst>
              <a:ext uri="{FF2B5EF4-FFF2-40B4-BE49-F238E27FC236}">
                <a16:creationId xmlns:a16="http://schemas.microsoft.com/office/drawing/2014/main" id="{5EE558BE-A564-BF45-97FE-A4D3E5898F75}"/>
              </a:ext>
            </a:extLst>
          </p:cNvPr>
          <p:cNvSpPr/>
          <p:nvPr/>
        </p:nvSpPr>
        <p:spPr bwMode="auto">
          <a:xfrm>
            <a:off x="6639773" y="3962581"/>
            <a:ext cx="327044" cy="589430"/>
          </a:xfrm>
          <a:prstGeom prst="rect">
            <a:avLst/>
          </a:prstGeom>
          <a:solidFill>
            <a:schemeClr val="bg1">
              <a:lumMod val="85000"/>
            </a:scheme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TextBox 18">
            <a:extLst>
              <a:ext uri="{FF2B5EF4-FFF2-40B4-BE49-F238E27FC236}">
                <a16:creationId xmlns:a16="http://schemas.microsoft.com/office/drawing/2014/main" id="{B1C7DC2A-C83B-144F-85C1-104636E18902}"/>
              </a:ext>
            </a:extLst>
          </p:cNvPr>
          <p:cNvSpPr txBox="1"/>
          <p:nvPr/>
        </p:nvSpPr>
        <p:spPr>
          <a:xfrm>
            <a:off x="6365942" y="4641295"/>
            <a:ext cx="1099981" cy="523220"/>
          </a:xfrm>
          <a:prstGeom prst="rect">
            <a:avLst/>
          </a:prstGeom>
          <a:noFill/>
        </p:spPr>
        <p:txBody>
          <a:bodyPr wrap="none" rtlCol="0">
            <a:spAutoFit/>
          </a:bodyPr>
          <a:lstStyle/>
          <a:p>
            <a:pPr algn="ctr"/>
            <a:r>
              <a:rPr lang="en-US" sz="1400" b="0" dirty="0"/>
              <a:t>Combiner</a:t>
            </a:r>
            <a:br>
              <a:rPr lang="en-US" sz="1400" b="0" dirty="0"/>
            </a:br>
            <a:r>
              <a:rPr lang="en-US" sz="1400" b="0" dirty="0"/>
              <a:t>(Ensemble)</a:t>
            </a:r>
          </a:p>
        </p:txBody>
      </p:sp>
      <p:sp>
        <p:nvSpPr>
          <p:cNvPr id="20" name="TextBox 19">
            <a:extLst>
              <a:ext uri="{FF2B5EF4-FFF2-40B4-BE49-F238E27FC236}">
                <a16:creationId xmlns:a16="http://schemas.microsoft.com/office/drawing/2014/main" id="{45C4D850-7855-C247-BEBB-C05AE7DD7DB1}"/>
              </a:ext>
            </a:extLst>
          </p:cNvPr>
          <p:cNvSpPr txBox="1"/>
          <p:nvPr/>
        </p:nvSpPr>
        <p:spPr>
          <a:xfrm>
            <a:off x="7542123" y="4100747"/>
            <a:ext cx="867546" cy="338554"/>
          </a:xfrm>
          <a:prstGeom prst="rect">
            <a:avLst/>
          </a:prstGeom>
          <a:noFill/>
        </p:spPr>
        <p:txBody>
          <a:bodyPr wrap="none" rtlCol="0">
            <a:spAutoFit/>
          </a:bodyPr>
          <a:lstStyle/>
          <a:p>
            <a:pPr algn="ctr"/>
            <a:r>
              <a:rPr lang="en-US" sz="1600" b="0" dirty="0">
                <a:solidFill>
                  <a:schemeClr val="tx2"/>
                </a:solidFill>
              </a:rPr>
              <a:t>Answer</a:t>
            </a:r>
          </a:p>
        </p:txBody>
      </p:sp>
      <p:cxnSp>
        <p:nvCxnSpPr>
          <p:cNvPr id="21" name="Straight Connector 20">
            <a:extLst>
              <a:ext uri="{FF2B5EF4-FFF2-40B4-BE49-F238E27FC236}">
                <a16:creationId xmlns:a16="http://schemas.microsoft.com/office/drawing/2014/main" id="{0A24F72E-3B9F-9B44-A8A8-69DE85C7E1DB}"/>
              </a:ext>
            </a:extLst>
          </p:cNvPr>
          <p:cNvCxnSpPr/>
          <p:nvPr/>
        </p:nvCxnSpPr>
        <p:spPr bwMode="auto">
          <a:xfrm>
            <a:off x="7008723" y="4289461"/>
            <a:ext cx="532773" cy="0"/>
          </a:xfrm>
          <a:prstGeom prst="line">
            <a:avLst/>
          </a:prstGeom>
          <a:noFill/>
          <a:ln w="19050" cap="flat" cmpd="sng" algn="ctr">
            <a:solidFill>
              <a:schemeClr val="tx1"/>
            </a:solidFill>
            <a:prstDash val="solid"/>
            <a:round/>
            <a:headEnd type="none" w="med" len="med"/>
            <a:tailEnd type="triangle" w="med" len="med"/>
          </a:ln>
          <a:effectLst/>
        </p:spPr>
      </p:cxnSp>
      <p:sp>
        <p:nvSpPr>
          <p:cNvPr id="22" name="Freeform 21">
            <a:extLst>
              <a:ext uri="{FF2B5EF4-FFF2-40B4-BE49-F238E27FC236}">
                <a16:creationId xmlns:a16="http://schemas.microsoft.com/office/drawing/2014/main" id="{541EC5A2-B0C7-714D-A164-A4649E9BC80B}"/>
              </a:ext>
            </a:extLst>
          </p:cNvPr>
          <p:cNvSpPr/>
          <p:nvPr/>
        </p:nvSpPr>
        <p:spPr bwMode="auto">
          <a:xfrm>
            <a:off x="6694201" y="4134177"/>
            <a:ext cx="225441" cy="291920"/>
          </a:xfrm>
          <a:custGeom>
            <a:avLst/>
            <a:gdLst>
              <a:gd name="connsiteX0" fmla="*/ 0 w 278145"/>
              <a:gd name="connsiteY0" fmla="*/ 271191 h 271191"/>
              <a:gd name="connsiteX1" fmla="*/ 97351 w 278145"/>
              <a:gd name="connsiteY1" fmla="*/ 215562 h 271191"/>
              <a:gd name="connsiteX2" fmla="*/ 142549 w 278145"/>
              <a:gd name="connsiteY2" fmla="*/ 41722 h 271191"/>
              <a:gd name="connsiteX3" fmla="*/ 278145 w 278145"/>
              <a:gd name="connsiteY3" fmla="*/ 0 h 271191"/>
            </a:gdLst>
            <a:ahLst/>
            <a:cxnLst>
              <a:cxn ang="0">
                <a:pos x="connsiteX0" y="connsiteY0"/>
              </a:cxn>
              <a:cxn ang="0">
                <a:pos x="connsiteX1" y="connsiteY1"/>
              </a:cxn>
              <a:cxn ang="0">
                <a:pos x="connsiteX2" y="connsiteY2"/>
              </a:cxn>
              <a:cxn ang="0">
                <a:pos x="connsiteX3" y="connsiteY3"/>
              </a:cxn>
            </a:cxnLst>
            <a:rect l="l" t="t" r="r" b="b"/>
            <a:pathLst>
              <a:path w="278145" h="271191">
                <a:moveTo>
                  <a:pt x="0" y="271191"/>
                </a:moveTo>
                <a:cubicBezTo>
                  <a:pt x="36796" y="262499"/>
                  <a:pt x="73593" y="253807"/>
                  <a:pt x="97351" y="215562"/>
                </a:cubicBezTo>
                <a:cubicBezTo>
                  <a:pt x="121109" y="177317"/>
                  <a:pt x="112417" y="77649"/>
                  <a:pt x="142549" y="41722"/>
                </a:cubicBezTo>
                <a:cubicBezTo>
                  <a:pt x="172681" y="5795"/>
                  <a:pt x="225413" y="2897"/>
                  <a:pt x="278145" y="0"/>
                </a:cubicBezTo>
              </a:path>
            </a:pathLst>
          </a:cu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3" name="Straight Arrow Connector 22">
            <a:extLst>
              <a:ext uri="{FF2B5EF4-FFF2-40B4-BE49-F238E27FC236}">
                <a16:creationId xmlns:a16="http://schemas.microsoft.com/office/drawing/2014/main" id="{7744820D-1AA6-7D43-AD27-D251EC4D8F32}"/>
              </a:ext>
            </a:extLst>
          </p:cNvPr>
          <p:cNvCxnSpPr>
            <a:stCxn id="22" idx="0"/>
          </p:cNvCxnSpPr>
          <p:nvPr/>
        </p:nvCxnSpPr>
        <p:spPr bwMode="auto">
          <a:xfrm flipV="1">
            <a:off x="6694201" y="4088496"/>
            <a:ext cx="362" cy="337601"/>
          </a:xfrm>
          <a:prstGeom prst="straightConnector1">
            <a:avLst/>
          </a:prstGeom>
          <a:noFill/>
          <a:ln w="12700" cap="flat" cmpd="sng" algn="ctr">
            <a:solidFill>
              <a:schemeClr val="tx1"/>
            </a:solidFill>
            <a:prstDash val="solid"/>
            <a:round/>
            <a:headEnd type="none" w="med" len="med"/>
            <a:tailEnd type="none" w="med" len="med"/>
          </a:ln>
          <a:effectLst/>
        </p:spPr>
      </p:cxnSp>
      <p:cxnSp>
        <p:nvCxnSpPr>
          <p:cNvPr id="24" name="Straight Arrow Connector 23">
            <a:extLst>
              <a:ext uri="{FF2B5EF4-FFF2-40B4-BE49-F238E27FC236}">
                <a16:creationId xmlns:a16="http://schemas.microsoft.com/office/drawing/2014/main" id="{8623F343-99BC-5943-BBD4-7EF9887737E3}"/>
              </a:ext>
            </a:extLst>
          </p:cNvPr>
          <p:cNvCxnSpPr/>
          <p:nvPr/>
        </p:nvCxnSpPr>
        <p:spPr bwMode="auto">
          <a:xfrm flipV="1">
            <a:off x="6694201" y="4424221"/>
            <a:ext cx="225441" cy="1"/>
          </a:xfrm>
          <a:prstGeom prst="straightConnector1">
            <a:avLst/>
          </a:prstGeom>
          <a:noFill/>
          <a:ln w="12700" cap="flat" cmpd="sng" algn="ctr">
            <a:solidFill>
              <a:schemeClr val="tx1"/>
            </a:solidFill>
            <a:prstDash val="solid"/>
            <a:round/>
            <a:headEnd type="none" w="med" len="med"/>
            <a:tailEnd type="none" w="med" len="med"/>
          </a:ln>
          <a:effectLst/>
        </p:spPr>
      </p:cxnSp>
      <p:sp>
        <p:nvSpPr>
          <p:cNvPr id="25" name="Right Brace 24">
            <a:extLst>
              <a:ext uri="{FF2B5EF4-FFF2-40B4-BE49-F238E27FC236}">
                <a16:creationId xmlns:a16="http://schemas.microsoft.com/office/drawing/2014/main" id="{7F9E80DD-6EF5-484E-A609-94099D4FB53C}"/>
              </a:ext>
            </a:extLst>
          </p:cNvPr>
          <p:cNvSpPr/>
          <p:nvPr/>
        </p:nvSpPr>
        <p:spPr bwMode="auto">
          <a:xfrm>
            <a:off x="6246723" y="2971800"/>
            <a:ext cx="316202" cy="2555819"/>
          </a:xfrm>
          <a:prstGeom prst="rightBrace">
            <a:avLst>
              <a:gd name="adj1" fmla="val 23682"/>
              <a:gd name="adj2" fmla="val 50000"/>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cxnSp>
        <p:nvCxnSpPr>
          <p:cNvPr id="27" name="Straight Arrow Connector 26">
            <a:extLst>
              <a:ext uri="{FF2B5EF4-FFF2-40B4-BE49-F238E27FC236}">
                <a16:creationId xmlns:a16="http://schemas.microsoft.com/office/drawing/2014/main" id="{E81BB051-967A-8F4D-8F92-8B9EABEA8549}"/>
              </a:ext>
            </a:extLst>
          </p:cNvPr>
          <p:cNvCxnSpPr>
            <a:cxnSpLocks/>
          </p:cNvCxnSpPr>
          <p:nvPr/>
        </p:nvCxnSpPr>
        <p:spPr bwMode="auto">
          <a:xfrm>
            <a:off x="2665323" y="3279626"/>
            <a:ext cx="2287677" cy="0"/>
          </a:xfrm>
          <a:prstGeom prst="straightConnector1">
            <a:avLst/>
          </a:prstGeom>
          <a:noFill/>
          <a:ln w="19050" cap="flat" cmpd="sng" algn="ctr">
            <a:solidFill>
              <a:schemeClr val="tx1"/>
            </a:solidFill>
            <a:prstDash val="solid"/>
            <a:round/>
            <a:headEnd type="none" w="med" len="med"/>
            <a:tailEnd type="triangle"/>
          </a:ln>
          <a:effectLst/>
        </p:spPr>
      </p:cxnSp>
      <p:cxnSp>
        <p:nvCxnSpPr>
          <p:cNvPr id="28" name="Straight Arrow Connector 27">
            <a:extLst>
              <a:ext uri="{FF2B5EF4-FFF2-40B4-BE49-F238E27FC236}">
                <a16:creationId xmlns:a16="http://schemas.microsoft.com/office/drawing/2014/main" id="{3F39958D-198C-6447-A208-457D4BBE44E5}"/>
              </a:ext>
            </a:extLst>
          </p:cNvPr>
          <p:cNvCxnSpPr>
            <a:cxnSpLocks/>
          </p:cNvCxnSpPr>
          <p:nvPr/>
        </p:nvCxnSpPr>
        <p:spPr bwMode="auto">
          <a:xfrm flipV="1">
            <a:off x="2665323" y="5181600"/>
            <a:ext cx="2286000" cy="1"/>
          </a:xfrm>
          <a:prstGeom prst="straightConnector1">
            <a:avLst/>
          </a:prstGeom>
          <a:noFill/>
          <a:ln w="19050" cap="flat" cmpd="sng" algn="ctr">
            <a:solidFill>
              <a:schemeClr val="tx1"/>
            </a:solidFill>
            <a:prstDash val="solid"/>
            <a:round/>
            <a:headEnd type="none" w="med" len="med"/>
            <a:tailEnd type="triangle"/>
          </a:ln>
          <a:effectLst/>
        </p:spPr>
      </p:cxnSp>
      <p:cxnSp>
        <p:nvCxnSpPr>
          <p:cNvPr id="29" name="Straight Arrow Connector 28">
            <a:extLst>
              <a:ext uri="{FF2B5EF4-FFF2-40B4-BE49-F238E27FC236}">
                <a16:creationId xmlns:a16="http://schemas.microsoft.com/office/drawing/2014/main" id="{7767C265-2675-094B-8EE3-AB7E69440483}"/>
              </a:ext>
            </a:extLst>
          </p:cNvPr>
          <p:cNvCxnSpPr>
            <a:cxnSpLocks/>
            <a:stCxn id="6" idx="3"/>
          </p:cNvCxnSpPr>
          <p:nvPr/>
        </p:nvCxnSpPr>
        <p:spPr bwMode="auto">
          <a:xfrm>
            <a:off x="4577401" y="4301285"/>
            <a:ext cx="381250" cy="0"/>
          </a:xfrm>
          <a:prstGeom prst="straightConnector1">
            <a:avLst/>
          </a:prstGeom>
          <a:noFill/>
          <a:ln w="19050" cap="flat" cmpd="sng" algn="ctr">
            <a:solidFill>
              <a:schemeClr val="tx1"/>
            </a:solidFill>
            <a:prstDash val="solid"/>
            <a:round/>
            <a:headEnd type="none" w="med" len="med"/>
            <a:tailEnd type="triangle"/>
          </a:ln>
          <a:effectLst/>
        </p:spPr>
      </p:cxnSp>
      <p:cxnSp>
        <p:nvCxnSpPr>
          <p:cNvPr id="30" name="Straight Connector 29">
            <a:extLst>
              <a:ext uri="{FF2B5EF4-FFF2-40B4-BE49-F238E27FC236}">
                <a16:creationId xmlns:a16="http://schemas.microsoft.com/office/drawing/2014/main" id="{E1B47503-5DE0-1341-BF33-0079378A349E}"/>
              </a:ext>
            </a:extLst>
          </p:cNvPr>
          <p:cNvCxnSpPr>
            <a:cxnSpLocks/>
          </p:cNvCxnSpPr>
          <p:nvPr/>
        </p:nvCxnSpPr>
        <p:spPr bwMode="auto">
          <a:xfrm>
            <a:off x="2665323" y="3276600"/>
            <a:ext cx="0" cy="1887915"/>
          </a:xfrm>
          <a:prstGeom prst="line">
            <a:avLst/>
          </a:prstGeom>
          <a:noFill/>
          <a:ln w="19050" cap="flat" cmpd="sng" algn="ctr">
            <a:solidFill>
              <a:schemeClr val="tx1"/>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47C2A832-5A07-4944-917E-0981EBC8BF2B}"/>
              </a:ext>
            </a:extLst>
          </p:cNvPr>
          <p:cNvCxnSpPr>
            <a:cxnSpLocks/>
            <a:stCxn id="16" idx="4"/>
            <a:endCxn id="14" idx="1"/>
          </p:cNvCxnSpPr>
          <p:nvPr/>
        </p:nvCxnSpPr>
        <p:spPr bwMode="auto">
          <a:xfrm flipV="1">
            <a:off x="2055723" y="4302752"/>
            <a:ext cx="855415" cy="8720"/>
          </a:xfrm>
          <a:prstGeom prst="straightConnector1">
            <a:avLst/>
          </a:prstGeom>
          <a:noFill/>
          <a:ln w="19050" cap="flat" cmpd="sng" algn="ctr">
            <a:solidFill>
              <a:schemeClr val="tx1"/>
            </a:solidFill>
            <a:prstDash val="solid"/>
            <a:round/>
            <a:headEnd type="none" w="med" len="med"/>
            <a:tailEnd type="triangle"/>
          </a:ln>
          <a:effectLst/>
        </p:spPr>
      </p:cxnSp>
      <p:cxnSp>
        <p:nvCxnSpPr>
          <p:cNvPr id="32" name="Straight Connector 31">
            <a:extLst>
              <a:ext uri="{FF2B5EF4-FFF2-40B4-BE49-F238E27FC236}">
                <a16:creationId xmlns:a16="http://schemas.microsoft.com/office/drawing/2014/main" id="{464A250B-ED6E-A549-8CBB-B41ACECB2729}"/>
              </a:ext>
            </a:extLst>
          </p:cNvPr>
          <p:cNvCxnSpPr>
            <a:cxnSpLocks/>
            <a:endCxn id="13" idx="0"/>
          </p:cNvCxnSpPr>
          <p:nvPr/>
        </p:nvCxnSpPr>
        <p:spPr bwMode="auto">
          <a:xfrm>
            <a:off x="5504253" y="2421075"/>
            <a:ext cx="6908" cy="466023"/>
          </a:xfrm>
          <a:prstGeom prst="line">
            <a:avLst/>
          </a:prstGeom>
          <a:noFill/>
          <a:ln w="19050" cap="flat" cmpd="sng" algn="ctr">
            <a:solidFill>
              <a:schemeClr val="tx1"/>
            </a:solidFill>
            <a:prstDash val="solid"/>
            <a:round/>
            <a:headEnd type="none" w="med" len="med"/>
            <a:tailEnd type="triangle" w="med" len="med"/>
          </a:ln>
          <a:effectLst/>
        </p:spPr>
      </p:cxnSp>
      <p:sp>
        <p:nvSpPr>
          <p:cNvPr id="33" name="TextBox 32">
            <a:extLst>
              <a:ext uri="{FF2B5EF4-FFF2-40B4-BE49-F238E27FC236}">
                <a16:creationId xmlns:a16="http://schemas.microsoft.com/office/drawing/2014/main" id="{BF518266-2A23-0143-94D2-B04B365A8FA1}"/>
              </a:ext>
            </a:extLst>
          </p:cNvPr>
          <p:cNvSpPr txBox="1"/>
          <p:nvPr/>
        </p:nvSpPr>
        <p:spPr>
          <a:xfrm>
            <a:off x="5012719" y="2133600"/>
            <a:ext cx="1005404" cy="338554"/>
          </a:xfrm>
          <a:prstGeom prst="rect">
            <a:avLst/>
          </a:prstGeom>
          <a:noFill/>
        </p:spPr>
        <p:txBody>
          <a:bodyPr wrap="none" rtlCol="0">
            <a:spAutoFit/>
          </a:bodyPr>
          <a:lstStyle/>
          <a:p>
            <a:pPr algn="ctr"/>
            <a:r>
              <a:rPr lang="en-US" sz="1600" b="0" dirty="0">
                <a:solidFill>
                  <a:schemeClr val="tx2"/>
                </a:solidFill>
              </a:rPr>
              <a:t>Question</a:t>
            </a:r>
          </a:p>
        </p:txBody>
      </p:sp>
      <p:pic>
        <p:nvPicPr>
          <p:cNvPr id="35" name="Picture 34" descr="logo_head_only_300 (1).png">
            <a:extLst>
              <a:ext uri="{FF2B5EF4-FFF2-40B4-BE49-F238E27FC236}">
                <a16:creationId xmlns:a16="http://schemas.microsoft.com/office/drawing/2014/main" id="{1A7AB775-2E19-C043-BF64-718EDA064E4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91020" y="2705586"/>
            <a:ext cx="412523" cy="409773"/>
          </a:xfrm>
          <a:prstGeom prst="rect">
            <a:avLst/>
          </a:prstGeom>
        </p:spPr>
      </p:pic>
      <p:sp>
        <p:nvSpPr>
          <p:cNvPr id="36" name="TextBox 35">
            <a:extLst>
              <a:ext uri="{FF2B5EF4-FFF2-40B4-BE49-F238E27FC236}">
                <a16:creationId xmlns:a16="http://schemas.microsoft.com/office/drawing/2014/main" id="{97EECF18-36F5-5F49-AF2E-A4BDF8BD01BA}"/>
              </a:ext>
            </a:extLst>
          </p:cNvPr>
          <p:cNvSpPr txBox="1"/>
          <p:nvPr/>
        </p:nvSpPr>
        <p:spPr>
          <a:xfrm>
            <a:off x="2578566" y="2761007"/>
            <a:ext cx="943977" cy="338554"/>
          </a:xfrm>
          <a:prstGeom prst="rect">
            <a:avLst/>
          </a:prstGeom>
          <a:noFill/>
        </p:spPr>
        <p:txBody>
          <a:bodyPr wrap="none" rtlCol="0">
            <a:spAutoFit/>
          </a:bodyPr>
          <a:lstStyle/>
          <a:p>
            <a:pPr algn="ctr"/>
            <a:r>
              <a:rPr lang="en-US" sz="1600" b="0" dirty="0">
                <a:solidFill>
                  <a:schemeClr val="tx2"/>
                </a:solidFill>
              </a:rPr>
              <a:t>ARISTO</a:t>
            </a:r>
          </a:p>
        </p:txBody>
      </p:sp>
    </p:spTree>
    <p:extLst>
      <p:ext uri="{BB962C8B-B14F-4D97-AF65-F5344CB8AC3E}">
        <p14:creationId xmlns:p14="http://schemas.microsoft.com/office/powerpoint/2010/main" val="2143639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6.5|1.5|20.8"/>
</p:tagLst>
</file>

<file path=ppt/tags/tag2.xml><?xml version="1.0" encoding="utf-8"?>
<p:tagLst xmlns:a="http://schemas.openxmlformats.org/drawingml/2006/main" xmlns:r="http://schemas.openxmlformats.org/officeDocument/2006/relationships" xmlns:p="http://schemas.openxmlformats.org/presentationml/2006/main">
  <p:tag name="TIMING" val="|20.2"/>
</p:tagLst>
</file>

<file path=ppt/tags/tag3.xml><?xml version="1.0" encoding="utf-8"?>
<p:tagLst xmlns:a="http://schemas.openxmlformats.org/drawingml/2006/main" xmlns:r="http://schemas.openxmlformats.org/officeDocument/2006/relationships" xmlns:p="http://schemas.openxmlformats.org/presentationml/2006/main">
  <p:tag name="TIMING" val="|22.9|81.6"/>
</p:tagLst>
</file>

<file path=ppt/tags/tag4.xml><?xml version="1.0" encoding="utf-8"?>
<p:tagLst xmlns:a="http://schemas.openxmlformats.org/drawingml/2006/main" xmlns:r="http://schemas.openxmlformats.org/officeDocument/2006/relationships" xmlns:p="http://schemas.openxmlformats.org/presentationml/2006/main">
  <p:tag name="TIMING" val="|33.5"/>
</p:tagLst>
</file>

<file path=ppt/theme/theme1.xml><?xml version="1.0" encoding="utf-8"?>
<a:theme xmlns:a="http://schemas.openxmlformats.org/drawingml/2006/main" name="Default Desig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triangle" w="med" len="med"/>
        </a:ln>
        <a:effectLst/>
      </a:spPr>
      <a:bodyPr vert="horz" wrap="non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1" i="0" u="none" strike="noStrike" cap="none" normalizeH="0" baseline="0" smtClean="0">
            <a:ln>
              <a:noFill/>
            </a:ln>
            <a:solidFill>
              <a:schemeClr val="tx1"/>
            </a:solidFill>
            <a:effectLst/>
            <a:latin typeface="Arial" charset="0"/>
          </a:defRPr>
        </a:defPPr>
      </a:lstStyle>
    </a:spDef>
    <a:lnDef>
      <a:spPr bwMode="auto">
        <a:noFill/>
        <a:ln w="19050" cap="flat" cmpd="sng" algn="ctr">
          <a:solidFill>
            <a:schemeClr val="tx1"/>
          </a:solidFill>
          <a:prstDash val="solid"/>
          <a:round/>
          <a:headEnd type="none" w="med" len="med"/>
          <a:tailEnd type="triangle"/>
        </a:ln>
        <a:effectLst/>
      </a:spPr>
      <a:body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23555</TotalTime>
  <Words>4041</Words>
  <Application>Microsoft Macintosh PowerPoint</Application>
  <PresentationFormat>On-screen Show (4:3)</PresentationFormat>
  <Paragraphs>774</Paragraphs>
  <Slides>59</Slides>
  <Notes>31</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Bradley Hand Bold</vt:lpstr>
      <vt:lpstr>Calibri</vt:lpstr>
      <vt:lpstr>Comic Sans MS</vt:lpstr>
      <vt:lpstr>Courier New</vt:lpstr>
      <vt:lpstr>Franklin Gothic Book</vt:lpstr>
      <vt:lpstr>Merriweather Sans</vt:lpstr>
      <vt:lpstr>Noto Sans Symbols</vt:lpstr>
      <vt:lpstr>Times</vt:lpstr>
      <vt:lpstr>Wingdings</vt:lpstr>
      <vt:lpstr>Default Design</vt:lpstr>
      <vt:lpstr>In Pursuit of the Holy Grail of  Natural Language Understanding:  Past, Present, and Future </vt:lpstr>
      <vt:lpstr>My Background</vt:lpstr>
      <vt:lpstr>PowerPoint Presentation</vt:lpstr>
      <vt:lpstr>Project Aristo (2014-2019)</vt:lpstr>
      <vt:lpstr>Example Question: Reasoning by Chaining</vt:lpstr>
      <vt:lpstr>Example Question: Reasoning by Chaining</vt:lpstr>
      <vt:lpstr>Example Question: Reasoning by Chaining</vt:lpstr>
      <vt:lpstr>Example Question: Reasoning by Chaining</vt:lpstr>
      <vt:lpstr>Aristo: an over-simplified overview </vt:lpstr>
      <vt:lpstr>Road map </vt:lpstr>
      <vt:lpstr>Aristo Inference Modules </vt:lpstr>
      <vt:lpstr>Aristo Inference Modules </vt:lpstr>
      <vt:lpstr>Knowledge in Tabular Representation </vt:lpstr>
      <vt:lpstr> TableILP: Main Idea</vt:lpstr>
      <vt:lpstr> TableILP: Main Idea</vt:lpstr>
      <vt:lpstr> TableILP: Main Idea</vt:lpstr>
      <vt:lpstr> TableILP Solver: Overview</vt:lpstr>
      <vt:lpstr>ILP Model: Design Challenges</vt:lpstr>
      <vt:lpstr>ILP Model: Design Challenges</vt:lpstr>
      <vt:lpstr>ILP Model: Some Details</vt:lpstr>
      <vt:lpstr>ILP Model: Some Details</vt:lpstr>
      <vt:lpstr>ILP Model: Some Details</vt:lpstr>
      <vt:lpstr>ILP Model: Some Details</vt:lpstr>
      <vt:lpstr> Some Empirical Results </vt:lpstr>
      <vt:lpstr>Beyond Tables  </vt:lpstr>
      <vt:lpstr>Mapping Text to Semantic Representations </vt:lpstr>
      <vt:lpstr>Mapping Text to Semantic Representations </vt:lpstr>
      <vt:lpstr>Mapping Text to Semantic Representations </vt:lpstr>
      <vt:lpstr>Inference Solvers, Beyond Tables</vt:lpstr>
      <vt:lpstr> Some Empirical Results </vt:lpstr>
      <vt:lpstr>interim Summary </vt:lpstr>
      <vt:lpstr>Machine Reasoning [in Aristo]:  Today and Future </vt:lpstr>
      <vt:lpstr>Progression on NY Regents 8th Grade (NDMC)</vt:lpstr>
      <vt:lpstr>Progression on NY Regents 8th Grade (NDMC)</vt:lpstr>
      <vt:lpstr>Aristo’s Success </vt:lpstr>
      <vt:lpstr>Neural Network solvers for natural language</vt:lpstr>
      <vt:lpstr>Neural Network solvers for natural language</vt:lpstr>
      <vt:lpstr>Neural Net resurgence </vt:lpstr>
      <vt:lpstr>What’s next? What is missing? </vt:lpstr>
      <vt:lpstr>Aristo: Probing the predictions </vt:lpstr>
      <vt:lpstr>Aristo: Probing the predictions</vt:lpstr>
      <vt:lpstr>Summary </vt:lpstr>
      <vt:lpstr>Questions?</vt:lpstr>
      <vt:lpstr>PowerPoint Presentation</vt:lpstr>
      <vt:lpstr>What needs to happen?</vt:lpstr>
      <vt:lpstr>Aristo in Context</vt:lpstr>
      <vt:lpstr>Example</vt:lpstr>
      <vt:lpstr>Example</vt:lpstr>
      <vt:lpstr>REASONING</vt:lpstr>
      <vt:lpstr>REASONING</vt:lpstr>
      <vt:lpstr>COMMON SENSE</vt:lpstr>
      <vt:lpstr>COMMON SENSE</vt:lpstr>
      <vt:lpstr>Reasoning to an Answer: Qualitative Relations</vt:lpstr>
      <vt:lpstr>Reasoning to an Answer: Qualitative Relations</vt:lpstr>
      <vt:lpstr>Reasoning to an Answer: Qualitative Relations</vt:lpstr>
      <vt:lpstr>Example Question: Simple Lookup</vt:lpstr>
      <vt:lpstr>Example Question: Reasoning by Chaining</vt:lpstr>
      <vt:lpstr>Me @ AI2 </vt:lpstr>
      <vt:lpstr> Handling Lexical Variability</vt:lpstr>
    </vt:vector>
  </TitlesOfParts>
  <Company>SRI International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AIC</dc:creator>
  <cp:lastModifiedBy>Daniel Khashabi</cp:lastModifiedBy>
  <cp:revision>867</cp:revision>
  <cp:lastPrinted>2019-09-30T18:36:06Z</cp:lastPrinted>
  <dcterms:created xsi:type="dcterms:W3CDTF">2004-06-21T21:41:43Z</dcterms:created>
  <dcterms:modified xsi:type="dcterms:W3CDTF">2019-09-30T18:36:10Z</dcterms:modified>
</cp:coreProperties>
</file>